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3" r:id="rId3"/>
    <p:sldMasterId id="2147483695" r:id="rId4"/>
    <p:sldMasterId id="2147483712" r:id="rId5"/>
  </p:sldMasterIdLst>
  <p:notesMasterIdLst>
    <p:notesMasterId r:id="rId51"/>
  </p:notesMasterIdLst>
  <p:sldIdLst>
    <p:sldId id="337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381" r:id="rId5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9" autoAdjust="0"/>
    <p:restoredTop sz="94660"/>
  </p:normalViewPr>
  <p:slideViewPr>
    <p:cSldViewPr>
      <p:cViewPr varScale="1">
        <p:scale>
          <a:sx n="102" d="100"/>
          <a:sy n="10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002af10nas\Stadsledningskontoret_Hemkat$\evahes0328\dokument\MINA\KALKYLER\M&#229;nrapp\2015\Februari\skatteutveckling%20och%20nettokostnadsutveckling%20feb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-kalkyl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002af10nas\Stadsledningskontoret_Hemkat$\hanher0311\Dokument\Underlag%20politikerutbildning\inkomstutj&#228;mningen%202014%20per%20kommu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/>
              <a:t>Finansieringsutveckling och nettokostnadsutveckling</a:t>
            </a:r>
          </a:p>
        </c:rich>
      </c:tx>
      <c:layout>
        <c:manualLayout>
          <c:xMode val="edge"/>
          <c:yMode val="edge"/>
          <c:x val="0.14276077458532299"/>
          <c:y val="4.472176301966312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88597347422306"/>
          <c:y val="0.12596276950529744"/>
          <c:w val="0.84686578983420957"/>
          <c:h val="0.75027624022244743"/>
        </c:manualLayout>
      </c:layout>
      <c:lineChart>
        <c:grouping val="standard"/>
        <c:ser>
          <c:idx val="0"/>
          <c:order val="0"/>
          <c:tx>
            <c:strRef>
              <c:f>'siffror till rapport'!$A$33</c:f>
              <c:strCache>
                <c:ptCount val="1"/>
                <c:pt idx="0">
                  <c:v>Skatteintäkter och kommunalekonomisk utjämning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0"/>
            <c:marker>
              <c:symbol val="diamond"/>
              <c:size val="9"/>
            </c:marker>
            <c:spPr>
              <a:ln w="22225">
                <a:solidFill>
                  <a:srgbClr val="000080"/>
                </a:solidFill>
                <a:prstDash val="solid"/>
              </a:ln>
            </c:spPr>
          </c:dPt>
          <c:dPt>
            <c:idx val="11"/>
            <c:marker>
              <c:symbol val="diamond"/>
              <c:size val="9"/>
            </c:marker>
          </c:dPt>
          <c:dPt>
            <c:idx val="12"/>
            <c:spPr>
              <a:ln w="381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5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cat>
            <c:numRef>
              <c:f>'siffror till rapport'!$E$20:$T$20</c:f>
              <c:numCache>
                <c:formatCode>yy/mm/dd</c:formatCode>
                <c:ptCount val="16"/>
                <c:pt idx="0">
                  <c:v>37621</c:v>
                </c:pt>
                <c:pt idx="1">
                  <c:v>37986</c:v>
                </c:pt>
                <c:pt idx="2">
                  <c:v>38352</c:v>
                </c:pt>
                <c:pt idx="3">
                  <c:v>38717</c:v>
                </c:pt>
                <c:pt idx="4">
                  <c:v>39082</c:v>
                </c:pt>
                <c:pt idx="5">
                  <c:v>39447</c:v>
                </c:pt>
                <c:pt idx="6">
                  <c:v>39813</c:v>
                </c:pt>
                <c:pt idx="7">
                  <c:v>40178</c:v>
                </c:pt>
                <c:pt idx="8">
                  <c:v>40543</c:v>
                </c:pt>
                <c:pt idx="9">
                  <c:v>40908</c:v>
                </c:pt>
                <c:pt idx="10">
                  <c:v>40908</c:v>
                </c:pt>
                <c:pt idx="11">
                  <c:v>41274</c:v>
                </c:pt>
                <c:pt idx="12">
                  <c:v>41639</c:v>
                </c:pt>
                <c:pt idx="13">
                  <c:v>42004</c:v>
                </c:pt>
                <c:pt idx="14">
                  <c:v>42063</c:v>
                </c:pt>
                <c:pt idx="15">
                  <c:v>42369</c:v>
                </c:pt>
              </c:numCache>
            </c:numRef>
          </c:cat>
          <c:val>
            <c:numRef>
              <c:f>'siffror till rapport'!$E$33:$T$33</c:f>
              <c:numCache>
                <c:formatCode>#,##0</c:formatCode>
                <c:ptCount val="16"/>
                <c:pt idx="0">
                  <c:v>16211</c:v>
                </c:pt>
                <c:pt idx="1">
                  <c:v>16890</c:v>
                </c:pt>
                <c:pt idx="2">
                  <c:v>17175</c:v>
                </c:pt>
                <c:pt idx="3">
                  <c:v>18238</c:v>
                </c:pt>
                <c:pt idx="4">
                  <c:v>19301</c:v>
                </c:pt>
                <c:pt idx="5">
                  <c:v>20518</c:v>
                </c:pt>
                <c:pt idx="6">
                  <c:v>21274</c:v>
                </c:pt>
                <c:pt idx="7">
                  <c:v>21802</c:v>
                </c:pt>
                <c:pt idx="8">
                  <c:v>23127</c:v>
                </c:pt>
                <c:pt idx="9">
                  <c:v>23967</c:v>
                </c:pt>
                <c:pt idx="10">
                  <c:v>23168</c:v>
                </c:pt>
                <c:pt idx="11">
                  <c:v>23927</c:v>
                </c:pt>
                <c:pt idx="12">
                  <c:v>24912</c:v>
                </c:pt>
                <c:pt idx="13">
                  <c:v>25814</c:v>
                </c:pt>
                <c:pt idx="14">
                  <c:v>26020.727715877438</c:v>
                </c:pt>
                <c:pt idx="15">
                  <c:v>27092</c:v>
                </c:pt>
              </c:numCache>
            </c:numRef>
          </c:val>
        </c:ser>
        <c:ser>
          <c:idx val="1"/>
          <c:order val="1"/>
          <c:tx>
            <c:strRef>
              <c:f>'siffror till rapport'!$A$34</c:f>
              <c:strCache>
                <c:ptCount val="1"/>
                <c:pt idx="0">
                  <c:v>Verksamhetens nettokostnader exkl reavinster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10"/>
            <c:spPr>
              <a:ln w="22225">
                <a:solidFill>
                  <a:srgbClr val="800000"/>
                </a:solidFill>
                <a:prstDash val="solid"/>
              </a:ln>
            </c:spPr>
          </c:dPt>
          <c:dPt>
            <c:idx val="12"/>
            <c:spPr>
              <a:ln w="38100">
                <a:solidFill>
                  <a:srgbClr val="990000"/>
                </a:solidFill>
                <a:prstDash val="solid"/>
              </a:ln>
            </c:spPr>
          </c:dPt>
          <c:dPt>
            <c:idx val="14"/>
            <c:spPr>
              <a:ln w="38100" cmpd="sng">
                <a:solidFill>
                  <a:srgbClr val="800000"/>
                </a:solidFill>
                <a:prstDash val="solid"/>
              </a:ln>
            </c:spPr>
          </c:dPt>
          <c:dPt>
            <c:idx val="15"/>
            <c:spPr>
              <a:ln w="38100">
                <a:solidFill>
                  <a:srgbClr val="800000"/>
                </a:solidFill>
                <a:prstDash val="sysDash"/>
              </a:ln>
            </c:spPr>
          </c:dPt>
          <c:cat>
            <c:numRef>
              <c:f>'siffror till rapport'!$E$20:$T$20</c:f>
              <c:numCache>
                <c:formatCode>yy/mm/dd</c:formatCode>
                <c:ptCount val="16"/>
                <c:pt idx="0">
                  <c:v>37621</c:v>
                </c:pt>
                <c:pt idx="1">
                  <c:v>37986</c:v>
                </c:pt>
                <c:pt idx="2">
                  <c:v>38352</c:v>
                </c:pt>
                <c:pt idx="3">
                  <c:v>38717</c:v>
                </c:pt>
                <c:pt idx="4">
                  <c:v>39082</c:v>
                </c:pt>
                <c:pt idx="5">
                  <c:v>39447</c:v>
                </c:pt>
                <c:pt idx="6">
                  <c:v>39813</c:v>
                </c:pt>
                <c:pt idx="7">
                  <c:v>40178</c:v>
                </c:pt>
                <c:pt idx="8">
                  <c:v>40543</c:v>
                </c:pt>
                <c:pt idx="9">
                  <c:v>40908</c:v>
                </c:pt>
                <c:pt idx="10">
                  <c:v>40908</c:v>
                </c:pt>
                <c:pt idx="11">
                  <c:v>41274</c:v>
                </c:pt>
                <c:pt idx="12">
                  <c:v>41639</c:v>
                </c:pt>
                <c:pt idx="13">
                  <c:v>42004</c:v>
                </c:pt>
                <c:pt idx="14">
                  <c:v>42063</c:v>
                </c:pt>
                <c:pt idx="15">
                  <c:v>42369</c:v>
                </c:pt>
              </c:numCache>
            </c:numRef>
          </c:cat>
          <c:val>
            <c:numRef>
              <c:f>'siffror till rapport'!$E$34:$T$34</c:f>
              <c:numCache>
                <c:formatCode>#,##0</c:formatCode>
                <c:ptCount val="16"/>
                <c:pt idx="0">
                  <c:v>15738</c:v>
                </c:pt>
                <c:pt idx="1">
                  <c:v>16517</c:v>
                </c:pt>
                <c:pt idx="2">
                  <c:v>17016</c:v>
                </c:pt>
                <c:pt idx="3">
                  <c:v>17489</c:v>
                </c:pt>
                <c:pt idx="4">
                  <c:v>18219</c:v>
                </c:pt>
                <c:pt idx="5">
                  <c:v>19531</c:v>
                </c:pt>
                <c:pt idx="6">
                  <c:v>20967</c:v>
                </c:pt>
                <c:pt idx="7">
                  <c:v>21591</c:v>
                </c:pt>
                <c:pt idx="8">
                  <c:v>21783</c:v>
                </c:pt>
                <c:pt idx="9">
                  <c:v>22929</c:v>
                </c:pt>
                <c:pt idx="10">
                  <c:v>22115</c:v>
                </c:pt>
                <c:pt idx="11">
                  <c:v>23413</c:v>
                </c:pt>
                <c:pt idx="12">
                  <c:v>24392</c:v>
                </c:pt>
                <c:pt idx="13">
                  <c:v>25568</c:v>
                </c:pt>
                <c:pt idx="14">
                  <c:v>25682.808090536957</c:v>
                </c:pt>
                <c:pt idx="15">
                  <c:v>27362</c:v>
                </c:pt>
              </c:numCache>
            </c:numRef>
          </c:val>
        </c:ser>
        <c:marker val="1"/>
        <c:axId val="306948736"/>
        <c:axId val="306963968"/>
      </c:lineChart>
      <c:dateAx>
        <c:axId val="306948736"/>
        <c:scaling>
          <c:orientation val="minMax"/>
        </c:scaling>
        <c:axPos val="b"/>
        <c:numFmt formatCode="yy/mm/dd" sourceLinked="1"/>
        <c:tickLblPos val="none"/>
        <c:spPr>
          <a:ln w="25400">
            <a:solidFill>
              <a:srgbClr val="000000"/>
            </a:solidFill>
            <a:prstDash val="solid"/>
          </a:ln>
        </c:spPr>
        <c:crossAx val="306963968"/>
        <c:crosses val="autoZero"/>
        <c:auto val="1"/>
        <c:lblOffset val="100"/>
        <c:baseTimeUnit val="days"/>
        <c:majorUnit val="12"/>
        <c:majorTimeUnit val="months"/>
        <c:minorUnit val="6"/>
        <c:minorTimeUnit val="months"/>
      </c:dateAx>
      <c:valAx>
        <c:axId val="306963968"/>
        <c:scaling>
          <c:orientation val="minMax"/>
          <c:max val="28000"/>
          <c:min val="14000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Mkr</a:t>
                </a:r>
              </a:p>
            </c:rich>
          </c:tx>
          <c:layout>
            <c:manualLayout>
              <c:xMode val="edge"/>
              <c:yMode val="edge"/>
              <c:x val="5.0205191345081113E-2"/>
              <c:y val="4.5535733618620823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06948736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8386433710174711E-2"/>
          <c:y val="0.94224578363350908"/>
          <c:w val="0.9075030009737991"/>
          <c:h val="4.455445544554458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10136674259681323"/>
          <c:y val="8.6283185840707419E-2"/>
          <c:w val="0.47152619589978317"/>
          <c:h val="0.9159292035398407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Kommunens intäkter 2005</c:v>
                </c:pt>
              </c:strCache>
            </c:strRef>
          </c:tx>
          <c:spPr>
            <a:solidFill>
              <a:schemeClr val="accent1"/>
            </a:solidFill>
            <a:ln w="12049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24099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24099">
                <a:noFill/>
              </a:ln>
            </c:spPr>
          </c:dPt>
          <c:dPt>
            <c:idx val="2"/>
            <c:spPr>
              <a:gradFill rotWithShape="0">
                <a:gsLst>
                  <a:gs pos="0">
                    <a:srgbClr val="1A79CC"/>
                  </a:gs>
                  <a:gs pos="100000">
                    <a:srgbClr val="1A79CC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24099">
                <a:noFill/>
              </a:ln>
            </c:spPr>
          </c:dPt>
          <c:dPt>
            <c:idx val="3"/>
            <c:spPr>
              <a:gradFill rotWithShape="0">
                <a:gsLst>
                  <a:gs pos="0">
                    <a:srgbClr val="0B3A70"/>
                  </a:gs>
                  <a:gs pos="100000">
                    <a:srgbClr val="0B3A70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24099">
                <a:noFill/>
              </a:ln>
            </c:spPr>
          </c:dPt>
          <c:dPt>
            <c:idx val="4"/>
            <c:spPr>
              <a:gradFill rotWithShape="0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24099">
                <a:noFill/>
              </a:ln>
            </c:spPr>
          </c:dPt>
          <c:dPt>
            <c:idx val="5"/>
            <c:spPr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24099">
                <a:noFill/>
              </a:ln>
            </c:spPr>
          </c:dPt>
          <c:dPt>
            <c:idx val="6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0" scaled="1"/>
              </a:gradFill>
              <a:ln w="24099">
                <a:noFill/>
              </a:ln>
            </c:spPr>
          </c:dPt>
          <c:dPt>
            <c:idx val="7"/>
            <c:spPr>
              <a:gradFill rotWithShape="0">
                <a:gsLst>
                  <a:gs pos="0">
                    <a:srgbClr val="FF99CC">
                      <a:gamma/>
                      <a:shade val="46275"/>
                      <a:invGamma/>
                    </a:srgbClr>
                  </a:gs>
                  <a:gs pos="100000">
                    <a:srgbClr val="FF99CC"/>
                  </a:gs>
                </a:gsLst>
                <a:lin ang="0" scaled="1"/>
              </a:gradFill>
              <a:ln w="24099">
                <a:noFill/>
              </a:ln>
            </c:spPr>
          </c:dPt>
          <c:dLbls>
            <c:dLbl>
              <c:idx val="3"/>
              <c:layout>
                <c:manualLayout>
                  <c:x val="5.9138950322299814E-2"/>
                  <c:y val="3.7405441233330006E-2"/>
                </c:manualLayout>
              </c:layout>
              <c:showPercent val="1"/>
            </c:dLbl>
            <c:dLbl>
              <c:idx val="6"/>
              <c:layout>
                <c:manualLayout>
                  <c:x val="3.6748097015693412E-2"/>
                  <c:y val="9.4532131262236224E-2"/>
                </c:manualLayout>
              </c:layout>
              <c:showPercent val="1"/>
            </c:dLbl>
            <c:dLbl>
              <c:idx val="7"/>
              <c:layout>
                <c:manualLayout>
                  <c:x val="1.5366524322244541E-2"/>
                  <c:y val="8.4012362698900264E-2"/>
                </c:manualLayout>
              </c:layout>
              <c:showPercent val="1"/>
            </c:dLbl>
            <c:numFmt formatCode="0%" sourceLinked="0"/>
            <c:spPr>
              <a:noFill/>
              <a:ln w="24099">
                <a:noFill/>
              </a:ln>
            </c:spPr>
            <c:txPr>
              <a:bodyPr/>
              <a:lstStyle/>
              <a:p>
                <a:pPr>
                  <a:defRPr sz="170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22524</c:v>
                </c:pt>
                <c:pt idx="1">
                  <c:v>3290</c:v>
                </c:pt>
                <c:pt idx="2">
                  <c:v>2125</c:v>
                </c:pt>
                <c:pt idx="3" formatCode="General">
                  <c:v>1188</c:v>
                </c:pt>
                <c:pt idx="4" formatCode="General">
                  <c:v>1684</c:v>
                </c:pt>
                <c:pt idx="5">
                  <c:v>1930</c:v>
                </c:pt>
                <c:pt idx="6" formatCode="General">
                  <c:v>841</c:v>
                </c:pt>
                <c:pt idx="7">
                  <c:v>1121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4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04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04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04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firstSliceAng val="0"/>
      </c:pieChart>
      <c:spPr>
        <a:noFill/>
        <a:ln w="2409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10022779043280212"/>
          <c:y val="8.590308370044053E-2"/>
          <c:w val="0.47380410022779612"/>
          <c:h val="0.9162995594713655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Kommunens intäkter 2005</c:v>
                </c:pt>
              </c:strCache>
            </c:strRef>
          </c:tx>
          <c:spPr>
            <a:solidFill>
              <a:schemeClr val="accent1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800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12800">
                <a:noFill/>
              </a:ln>
            </c:spPr>
          </c:dPt>
          <c:dPt>
            <c:idx val="2"/>
            <c:spPr>
              <a:noFill/>
              <a:ln w="12800">
                <a:noFill/>
              </a:ln>
            </c:spPr>
          </c:dPt>
          <c:dPt>
            <c:idx val="3"/>
            <c:spPr>
              <a:noFill/>
              <a:ln w="12800">
                <a:noFill/>
              </a:ln>
            </c:spPr>
          </c:dPt>
          <c:dPt>
            <c:idx val="4"/>
            <c:spPr>
              <a:noFill/>
              <a:ln w="12800">
                <a:noFill/>
              </a:ln>
            </c:spPr>
          </c:dPt>
          <c:dPt>
            <c:idx val="5"/>
            <c:spPr>
              <a:noFill/>
              <a:ln w="12800">
                <a:noFill/>
              </a:ln>
            </c:spPr>
          </c:dPt>
          <c:dPt>
            <c:idx val="6"/>
            <c:spPr>
              <a:noFill/>
              <a:ln w="12800">
                <a:noFill/>
              </a:ln>
            </c:spPr>
          </c:dPt>
          <c:dPt>
            <c:idx val="7"/>
            <c:spPr>
              <a:noFill/>
              <a:ln w="12800">
                <a:noFill/>
              </a:ln>
            </c:spPr>
          </c:dPt>
          <c:dLbls>
            <c:dLbl>
              <c:idx val="0"/>
              <c:layout>
                <c:manualLayout>
                  <c:x val="-0.17041776049271037"/>
                  <c:y val="-6.45380848463043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err="1"/>
                      <a:t>S</a:t>
                    </a:r>
                    <a:r>
                      <a:rPr lang="en-US" sz="1200" baseline="0" dirty="0" err="1"/>
                      <a:t>katteintäkter</a:t>
                    </a:r>
                    <a:r>
                      <a:rPr lang="en-US" sz="1200" dirty="0"/>
                      <a:t>
65%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0404107825752162"/>
                  <c:y val="-8.6207863693971362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sv-SE" sz="1200" dirty="0">
                        <a:solidFill>
                          <a:schemeClr val="bg1"/>
                        </a:solidFill>
                      </a:rPr>
                      <a:t>Utjämning</a:t>
                    </a:r>
                    <a:r>
                      <a:rPr lang="sv-SE" sz="1200" dirty="0"/>
                      <a:t>
10%</a:t>
                    </a:r>
                  </a:p>
                </c:rich>
              </c:tx>
              <c:spPr>
                <a:noFill/>
                <a:ln w="12800">
                  <a:noFill/>
                </a:ln>
              </c:spPr>
              <c:dLblPos val="bestFit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0%" sourceLinked="0"/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19888</c:v>
                </c:pt>
                <c:pt idx="1">
                  <c:v>3239</c:v>
                </c:pt>
                <c:pt idx="2">
                  <c:v>1959</c:v>
                </c:pt>
                <c:pt idx="3" formatCode="General">
                  <c:v>1103</c:v>
                </c:pt>
                <c:pt idx="4" formatCode="General">
                  <c:v>1478</c:v>
                </c:pt>
                <c:pt idx="5">
                  <c:v>1749</c:v>
                </c:pt>
                <c:pt idx="6" formatCode="General">
                  <c:v>651</c:v>
                </c:pt>
                <c:pt idx="7" formatCode="General">
                  <c:v>833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  <c:firstSliceAng val="0"/>
      </c:pieChart>
      <c:spPr>
        <a:noFill/>
        <a:ln w="128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10022779043280212"/>
          <c:y val="8.590308370044053E-2"/>
          <c:w val="0.47380410022779623"/>
          <c:h val="0.9162995594713655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Kommunens intäkter 2005</c:v>
                </c:pt>
              </c:strCache>
            </c:strRef>
          </c:tx>
          <c:spPr>
            <a:solidFill>
              <a:schemeClr val="accent1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800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12800">
                <a:noFill/>
              </a:ln>
            </c:spPr>
          </c:dPt>
          <c:dPt>
            <c:idx val="2"/>
            <c:spPr>
              <a:noFill/>
              <a:ln w="12800">
                <a:noFill/>
              </a:ln>
            </c:spPr>
          </c:dPt>
          <c:dPt>
            <c:idx val="3"/>
            <c:spPr>
              <a:noFill/>
              <a:ln w="12800">
                <a:noFill/>
              </a:ln>
            </c:spPr>
          </c:dPt>
          <c:dPt>
            <c:idx val="4"/>
            <c:spPr>
              <a:noFill/>
              <a:ln w="12800">
                <a:noFill/>
              </a:ln>
            </c:spPr>
          </c:dPt>
          <c:dPt>
            <c:idx val="5"/>
            <c:spPr>
              <a:noFill/>
              <a:ln w="12800">
                <a:noFill/>
              </a:ln>
            </c:spPr>
          </c:dPt>
          <c:dPt>
            <c:idx val="6"/>
            <c:spPr>
              <a:noFill/>
              <a:ln w="12800">
                <a:noFill/>
              </a:ln>
            </c:spPr>
          </c:dPt>
          <c:dPt>
            <c:idx val="7"/>
            <c:spPr>
              <a:noFill/>
              <a:ln w="128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S</a:t>
                    </a:r>
                    <a:r>
                      <a:rPr lang="en-US" dirty="0" err="1"/>
                      <a:t>katteintäkter</a:t>
                    </a:r>
                    <a:r>
                      <a:rPr lang="en-US" dirty="0"/>
                      <a:t>
65%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312731145132322"/>
                  <c:y val="-8.813320742678301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sv-SE" dirty="0"/>
                      <a:t>utjämning
10%</a:t>
                    </a:r>
                  </a:p>
                </c:rich>
              </c:tx>
              <c:spPr>
                <a:noFill/>
                <a:ln w="12800">
                  <a:noFill/>
                </a:ln>
              </c:spPr>
              <c:dLblPos val="bestFit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0%" sourceLinked="0"/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19888</c:v>
                </c:pt>
                <c:pt idx="1">
                  <c:v>3239</c:v>
                </c:pt>
                <c:pt idx="2">
                  <c:v>1959</c:v>
                </c:pt>
                <c:pt idx="3" formatCode="General">
                  <c:v>1103</c:v>
                </c:pt>
                <c:pt idx="4" formatCode="General">
                  <c:v>1478</c:v>
                </c:pt>
                <c:pt idx="5">
                  <c:v>1749</c:v>
                </c:pt>
                <c:pt idx="6" formatCode="General">
                  <c:v>651</c:v>
                </c:pt>
                <c:pt idx="7" formatCode="General">
                  <c:v>833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6400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64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Skatteintäkter</c:v>
                </c:pt>
                <c:pt idx="1">
                  <c:v>Kommunalekonomisk utjämning</c:v>
                </c:pt>
                <c:pt idx="2">
                  <c:v>Avgifter</c:v>
                </c:pt>
                <c:pt idx="3">
                  <c:v>Hyror och arrenden</c:v>
                </c:pt>
                <c:pt idx="4">
                  <c:v>Statsbidrag/EU bidrag</c:v>
                </c:pt>
                <c:pt idx="5">
                  <c:v>Fsg verksamhet o entreprenader</c:v>
                </c:pt>
                <c:pt idx="6">
                  <c:v>Övriga intäkter</c:v>
                </c:pt>
                <c:pt idx="7">
                  <c:v>Finansiella intäkter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  <c:firstSliceAng val="0"/>
      </c:pieChart>
      <c:spPr>
        <a:noFill/>
        <a:ln w="128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6"/>
  <c:chart>
    <c:plotArea>
      <c:layout/>
      <c:areaChart>
        <c:grouping val="standard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val>
            <c:numRef>
              <c:f>Blad1!$B$2:$B$291</c:f>
              <c:numCache>
                <c:formatCode>#,##0</c:formatCode>
                <c:ptCount val="290"/>
                <c:pt idx="0">
                  <c:v>145376</c:v>
                </c:pt>
                <c:pt idx="1">
                  <c:v>151970</c:v>
                </c:pt>
                <c:pt idx="2">
                  <c:v>152639</c:v>
                </c:pt>
                <c:pt idx="3">
                  <c:v>155078</c:v>
                </c:pt>
                <c:pt idx="4">
                  <c:v>156791</c:v>
                </c:pt>
                <c:pt idx="5">
                  <c:v>158306</c:v>
                </c:pt>
                <c:pt idx="6">
                  <c:v>160192</c:v>
                </c:pt>
                <c:pt idx="7">
                  <c:v>160380</c:v>
                </c:pt>
                <c:pt idx="8">
                  <c:v>160724</c:v>
                </c:pt>
                <c:pt idx="9">
                  <c:v>161047</c:v>
                </c:pt>
                <c:pt idx="10">
                  <c:v>161276</c:v>
                </c:pt>
                <c:pt idx="11">
                  <c:v>161752</c:v>
                </c:pt>
                <c:pt idx="12">
                  <c:v>162107</c:v>
                </c:pt>
                <c:pt idx="13">
                  <c:v>162448</c:v>
                </c:pt>
                <c:pt idx="14">
                  <c:v>163150</c:v>
                </c:pt>
                <c:pt idx="15">
                  <c:v>163338</c:v>
                </c:pt>
                <c:pt idx="16">
                  <c:v>163917</c:v>
                </c:pt>
                <c:pt idx="17">
                  <c:v>164357</c:v>
                </c:pt>
                <c:pt idx="18">
                  <c:v>164381</c:v>
                </c:pt>
                <c:pt idx="19">
                  <c:v>164441</c:v>
                </c:pt>
                <c:pt idx="20">
                  <c:v>164650</c:v>
                </c:pt>
                <c:pt idx="21">
                  <c:v>164707</c:v>
                </c:pt>
                <c:pt idx="22">
                  <c:v>165561</c:v>
                </c:pt>
                <c:pt idx="23">
                  <c:v>165600</c:v>
                </c:pt>
                <c:pt idx="24">
                  <c:v>165777</c:v>
                </c:pt>
                <c:pt idx="25">
                  <c:v>166081</c:v>
                </c:pt>
                <c:pt idx="26">
                  <c:v>166215</c:v>
                </c:pt>
                <c:pt idx="27">
                  <c:v>166515</c:v>
                </c:pt>
                <c:pt idx="28">
                  <c:v>166661</c:v>
                </c:pt>
                <c:pt idx="29">
                  <c:v>166733</c:v>
                </c:pt>
                <c:pt idx="30">
                  <c:v>166807</c:v>
                </c:pt>
                <c:pt idx="31">
                  <c:v>167003</c:v>
                </c:pt>
                <c:pt idx="32">
                  <c:v>167088</c:v>
                </c:pt>
                <c:pt idx="33">
                  <c:v>167311</c:v>
                </c:pt>
                <c:pt idx="34">
                  <c:v>167456</c:v>
                </c:pt>
                <c:pt idx="35">
                  <c:v>167593</c:v>
                </c:pt>
                <c:pt idx="36">
                  <c:v>167819</c:v>
                </c:pt>
                <c:pt idx="37">
                  <c:v>167832</c:v>
                </c:pt>
                <c:pt idx="38">
                  <c:v>167885</c:v>
                </c:pt>
                <c:pt idx="39">
                  <c:v>167924</c:v>
                </c:pt>
                <c:pt idx="40">
                  <c:v>167963</c:v>
                </c:pt>
                <c:pt idx="41">
                  <c:v>167973</c:v>
                </c:pt>
                <c:pt idx="42">
                  <c:v>168084</c:v>
                </c:pt>
                <c:pt idx="43">
                  <c:v>168085</c:v>
                </c:pt>
                <c:pt idx="44">
                  <c:v>168139</c:v>
                </c:pt>
                <c:pt idx="45">
                  <c:v>168156</c:v>
                </c:pt>
                <c:pt idx="46">
                  <c:v>168589</c:v>
                </c:pt>
                <c:pt idx="47">
                  <c:v>168659</c:v>
                </c:pt>
                <c:pt idx="48">
                  <c:v>168778</c:v>
                </c:pt>
                <c:pt idx="49">
                  <c:v>169048</c:v>
                </c:pt>
                <c:pt idx="50">
                  <c:v>169146</c:v>
                </c:pt>
                <c:pt idx="51">
                  <c:v>169327</c:v>
                </c:pt>
                <c:pt idx="52">
                  <c:v>169337</c:v>
                </c:pt>
                <c:pt idx="53">
                  <c:v>169588</c:v>
                </c:pt>
                <c:pt idx="54">
                  <c:v>169798</c:v>
                </c:pt>
                <c:pt idx="55">
                  <c:v>169979</c:v>
                </c:pt>
                <c:pt idx="56">
                  <c:v>169991</c:v>
                </c:pt>
                <c:pt idx="57">
                  <c:v>170239</c:v>
                </c:pt>
                <c:pt idx="58">
                  <c:v>170286</c:v>
                </c:pt>
                <c:pt idx="59">
                  <c:v>170386</c:v>
                </c:pt>
                <c:pt idx="60">
                  <c:v>170451</c:v>
                </c:pt>
                <c:pt idx="61">
                  <c:v>170564</c:v>
                </c:pt>
                <c:pt idx="62">
                  <c:v>170583</c:v>
                </c:pt>
                <c:pt idx="63">
                  <c:v>171020</c:v>
                </c:pt>
                <c:pt idx="64">
                  <c:v>171160</c:v>
                </c:pt>
                <c:pt idx="65">
                  <c:v>171186</c:v>
                </c:pt>
                <c:pt idx="66">
                  <c:v>171628</c:v>
                </c:pt>
                <c:pt idx="67">
                  <c:v>171682</c:v>
                </c:pt>
                <c:pt idx="68">
                  <c:v>171691</c:v>
                </c:pt>
                <c:pt idx="69">
                  <c:v>171834</c:v>
                </c:pt>
                <c:pt idx="70">
                  <c:v>171918</c:v>
                </c:pt>
                <c:pt idx="71">
                  <c:v>172077</c:v>
                </c:pt>
                <c:pt idx="72">
                  <c:v>172771</c:v>
                </c:pt>
                <c:pt idx="73">
                  <c:v>172984</c:v>
                </c:pt>
                <c:pt idx="74">
                  <c:v>173151</c:v>
                </c:pt>
                <c:pt idx="75">
                  <c:v>173208</c:v>
                </c:pt>
                <c:pt idx="76">
                  <c:v>173221</c:v>
                </c:pt>
                <c:pt idx="77">
                  <c:v>173327</c:v>
                </c:pt>
                <c:pt idx="78">
                  <c:v>173357</c:v>
                </c:pt>
                <c:pt idx="79">
                  <c:v>173372</c:v>
                </c:pt>
                <c:pt idx="80">
                  <c:v>173542</c:v>
                </c:pt>
                <c:pt idx="81">
                  <c:v>173698</c:v>
                </c:pt>
                <c:pt idx="82">
                  <c:v>173711</c:v>
                </c:pt>
                <c:pt idx="83">
                  <c:v>173717</c:v>
                </c:pt>
                <c:pt idx="84">
                  <c:v>173746</c:v>
                </c:pt>
                <c:pt idx="85">
                  <c:v>173768</c:v>
                </c:pt>
                <c:pt idx="86">
                  <c:v>173842</c:v>
                </c:pt>
                <c:pt idx="87">
                  <c:v>174055</c:v>
                </c:pt>
                <c:pt idx="88">
                  <c:v>174119</c:v>
                </c:pt>
                <c:pt idx="89">
                  <c:v>174163</c:v>
                </c:pt>
                <c:pt idx="90">
                  <c:v>174319</c:v>
                </c:pt>
                <c:pt idx="91">
                  <c:v>174545</c:v>
                </c:pt>
                <c:pt idx="92">
                  <c:v>174586</c:v>
                </c:pt>
                <c:pt idx="93">
                  <c:v>174891</c:v>
                </c:pt>
                <c:pt idx="94">
                  <c:v>175342</c:v>
                </c:pt>
                <c:pt idx="95">
                  <c:v>175404</c:v>
                </c:pt>
                <c:pt idx="96">
                  <c:v>175423</c:v>
                </c:pt>
                <c:pt idx="97">
                  <c:v>175512</c:v>
                </c:pt>
                <c:pt idx="98">
                  <c:v>175557</c:v>
                </c:pt>
                <c:pt idx="99">
                  <c:v>175966</c:v>
                </c:pt>
                <c:pt idx="100">
                  <c:v>176010</c:v>
                </c:pt>
                <c:pt idx="101">
                  <c:v>176154</c:v>
                </c:pt>
                <c:pt idx="102">
                  <c:v>176156</c:v>
                </c:pt>
                <c:pt idx="103">
                  <c:v>176202</c:v>
                </c:pt>
                <c:pt idx="104">
                  <c:v>176205</c:v>
                </c:pt>
                <c:pt idx="105">
                  <c:v>176539</c:v>
                </c:pt>
                <c:pt idx="106">
                  <c:v>176581</c:v>
                </c:pt>
                <c:pt idx="107">
                  <c:v>176627</c:v>
                </c:pt>
                <c:pt idx="108">
                  <c:v>176976</c:v>
                </c:pt>
                <c:pt idx="109">
                  <c:v>177068</c:v>
                </c:pt>
                <c:pt idx="110">
                  <c:v>177202</c:v>
                </c:pt>
                <c:pt idx="111">
                  <c:v>177320</c:v>
                </c:pt>
                <c:pt idx="112">
                  <c:v>177323</c:v>
                </c:pt>
                <c:pt idx="113">
                  <c:v>177524</c:v>
                </c:pt>
                <c:pt idx="114">
                  <c:v>177565</c:v>
                </c:pt>
                <c:pt idx="115">
                  <c:v>177666</c:v>
                </c:pt>
                <c:pt idx="116">
                  <c:v>177755</c:v>
                </c:pt>
                <c:pt idx="117">
                  <c:v>177850</c:v>
                </c:pt>
                <c:pt idx="118">
                  <c:v>177876</c:v>
                </c:pt>
                <c:pt idx="119">
                  <c:v>178123</c:v>
                </c:pt>
                <c:pt idx="120">
                  <c:v>178200</c:v>
                </c:pt>
                <c:pt idx="121">
                  <c:v>178317</c:v>
                </c:pt>
                <c:pt idx="122">
                  <c:v>178430</c:v>
                </c:pt>
                <c:pt idx="123">
                  <c:v>178494</c:v>
                </c:pt>
                <c:pt idx="124">
                  <c:v>178504</c:v>
                </c:pt>
                <c:pt idx="125">
                  <c:v>178915</c:v>
                </c:pt>
                <c:pt idx="126">
                  <c:v>178995</c:v>
                </c:pt>
                <c:pt idx="127">
                  <c:v>179136</c:v>
                </c:pt>
                <c:pt idx="128">
                  <c:v>179171</c:v>
                </c:pt>
                <c:pt idx="129">
                  <c:v>179269</c:v>
                </c:pt>
                <c:pt idx="130">
                  <c:v>179448</c:v>
                </c:pt>
                <c:pt idx="131">
                  <c:v>179484</c:v>
                </c:pt>
                <c:pt idx="132">
                  <c:v>179486</c:v>
                </c:pt>
                <c:pt idx="133">
                  <c:v>179621</c:v>
                </c:pt>
                <c:pt idx="134">
                  <c:v>179787</c:v>
                </c:pt>
                <c:pt idx="135">
                  <c:v>179814</c:v>
                </c:pt>
                <c:pt idx="136">
                  <c:v>179903</c:v>
                </c:pt>
                <c:pt idx="137">
                  <c:v>179951</c:v>
                </c:pt>
                <c:pt idx="138">
                  <c:v>179990</c:v>
                </c:pt>
                <c:pt idx="139">
                  <c:v>180009</c:v>
                </c:pt>
                <c:pt idx="140">
                  <c:v>180012</c:v>
                </c:pt>
                <c:pt idx="141">
                  <c:v>180147</c:v>
                </c:pt>
                <c:pt idx="142">
                  <c:v>180250</c:v>
                </c:pt>
                <c:pt idx="143">
                  <c:v>180636</c:v>
                </c:pt>
                <c:pt idx="144">
                  <c:v>180843</c:v>
                </c:pt>
                <c:pt idx="145">
                  <c:v>180932</c:v>
                </c:pt>
                <c:pt idx="146">
                  <c:v>180964</c:v>
                </c:pt>
                <c:pt idx="147">
                  <c:v>180995</c:v>
                </c:pt>
                <c:pt idx="148">
                  <c:v>181126</c:v>
                </c:pt>
                <c:pt idx="149">
                  <c:v>181142</c:v>
                </c:pt>
                <c:pt idx="150">
                  <c:v>181321</c:v>
                </c:pt>
                <c:pt idx="151">
                  <c:v>181328</c:v>
                </c:pt>
                <c:pt idx="152">
                  <c:v>181362</c:v>
                </c:pt>
                <c:pt idx="153">
                  <c:v>181405</c:v>
                </c:pt>
                <c:pt idx="154">
                  <c:v>181511</c:v>
                </c:pt>
                <c:pt idx="155">
                  <c:v>181698</c:v>
                </c:pt>
                <c:pt idx="156">
                  <c:v>181804</c:v>
                </c:pt>
                <c:pt idx="157">
                  <c:v>181856</c:v>
                </c:pt>
                <c:pt idx="158">
                  <c:v>181894</c:v>
                </c:pt>
                <c:pt idx="159">
                  <c:v>181990</c:v>
                </c:pt>
                <c:pt idx="160">
                  <c:v>182173</c:v>
                </c:pt>
                <c:pt idx="161">
                  <c:v>182201</c:v>
                </c:pt>
                <c:pt idx="162">
                  <c:v>182208</c:v>
                </c:pt>
                <c:pt idx="163">
                  <c:v>182646</c:v>
                </c:pt>
                <c:pt idx="164">
                  <c:v>182822</c:v>
                </c:pt>
                <c:pt idx="165">
                  <c:v>182955</c:v>
                </c:pt>
                <c:pt idx="166">
                  <c:v>183293</c:v>
                </c:pt>
                <c:pt idx="167">
                  <c:v>183300</c:v>
                </c:pt>
                <c:pt idx="168">
                  <c:v>183884</c:v>
                </c:pt>
                <c:pt idx="169">
                  <c:v>184289</c:v>
                </c:pt>
                <c:pt idx="170">
                  <c:v>184513</c:v>
                </c:pt>
                <c:pt idx="171">
                  <c:v>184738</c:v>
                </c:pt>
                <c:pt idx="172">
                  <c:v>184897</c:v>
                </c:pt>
                <c:pt idx="173">
                  <c:v>184972</c:v>
                </c:pt>
                <c:pt idx="174">
                  <c:v>184981</c:v>
                </c:pt>
                <c:pt idx="175">
                  <c:v>185293</c:v>
                </c:pt>
                <c:pt idx="176">
                  <c:v>185404</c:v>
                </c:pt>
                <c:pt idx="177">
                  <c:v>185752</c:v>
                </c:pt>
                <c:pt idx="178">
                  <c:v>185814</c:v>
                </c:pt>
                <c:pt idx="179">
                  <c:v>185823</c:v>
                </c:pt>
                <c:pt idx="180">
                  <c:v>185898</c:v>
                </c:pt>
                <c:pt idx="181">
                  <c:v>186069</c:v>
                </c:pt>
                <c:pt idx="182">
                  <c:v>186143</c:v>
                </c:pt>
                <c:pt idx="183">
                  <c:v>186299</c:v>
                </c:pt>
                <c:pt idx="184">
                  <c:v>186432</c:v>
                </c:pt>
                <c:pt idx="185">
                  <c:v>186477</c:v>
                </c:pt>
                <c:pt idx="186">
                  <c:v>186763</c:v>
                </c:pt>
                <c:pt idx="187">
                  <c:v>186944</c:v>
                </c:pt>
                <c:pt idx="188">
                  <c:v>187083</c:v>
                </c:pt>
                <c:pt idx="189">
                  <c:v>187239</c:v>
                </c:pt>
                <c:pt idx="190">
                  <c:v>187253</c:v>
                </c:pt>
                <c:pt idx="191">
                  <c:v>187428</c:v>
                </c:pt>
                <c:pt idx="192">
                  <c:v>187482</c:v>
                </c:pt>
                <c:pt idx="193">
                  <c:v>188083</c:v>
                </c:pt>
                <c:pt idx="194">
                  <c:v>188328</c:v>
                </c:pt>
                <c:pt idx="195">
                  <c:v>188484</c:v>
                </c:pt>
                <c:pt idx="196">
                  <c:v>188586</c:v>
                </c:pt>
                <c:pt idx="197">
                  <c:v>188823</c:v>
                </c:pt>
                <c:pt idx="198">
                  <c:v>189377</c:v>
                </c:pt>
                <c:pt idx="199">
                  <c:v>189440</c:v>
                </c:pt>
                <c:pt idx="200">
                  <c:v>189689</c:v>
                </c:pt>
                <c:pt idx="201">
                  <c:v>189990</c:v>
                </c:pt>
                <c:pt idx="202">
                  <c:v>190012</c:v>
                </c:pt>
                <c:pt idx="203">
                  <c:v>190105</c:v>
                </c:pt>
                <c:pt idx="204">
                  <c:v>190249</c:v>
                </c:pt>
                <c:pt idx="205">
                  <c:v>190269</c:v>
                </c:pt>
                <c:pt idx="206">
                  <c:v>190279</c:v>
                </c:pt>
                <c:pt idx="207">
                  <c:v>190289</c:v>
                </c:pt>
                <c:pt idx="208">
                  <c:v>190559</c:v>
                </c:pt>
                <c:pt idx="209">
                  <c:v>190725</c:v>
                </c:pt>
                <c:pt idx="210">
                  <c:v>190734</c:v>
                </c:pt>
                <c:pt idx="211">
                  <c:v>190854</c:v>
                </c:pt>
                <c:pt idx="212">
                  <c:v>191048</c:v>
                </c:pt>
                <c:pt idx="213">
                  <c:v>191131</c:v>
                </c:pt>
                <c:pt idx="214">
                  <c:v>191170</c:v>
                </c:pt>
                <c:pt idx="215">
                  <c:v>191422</c:v>
                </c:pt>
                <c:pt idx="216">
                  <c:v>191723</c:v>
                </c:pt>
                <c:pt idx="217">
                  <c:v>191850</c:v>
                </c:pt>
                <c:pt idx="218">
                  <c:v>192024</c:v>
                </c:pt>
                <c:pt idx="219">
                  <c:v>192297</c:v>
                </c:pt>
                <c:pt idx="220">
                  <c:v>192738</c:v>
                </c:pt>
                <c:pt idx="221">
                  <c:v>192861</c:v>
                </c:pt>
                <c:pt idx="222">
                  <c:v>192864</c:v>
                </c:pt>
                <c:pt idx="223">
                  <c:v>193346</c:v>
                </c:pt>
                <c:pt idx="224">
                  <c:v>193407</c:v>
                </c:pt>
                <c:pt idx="225">
                  <c:v>193869</c:v>
                </c:pt>
                <c:pt idx="226">
                  <c:v>193906</c:v>
                </c:pt>
                <c:pt idx="227">
                  <c:v>193913</c:v>
                </c:pt>
                <c:pt idx="228">
                  <c:v>193943</c:v>
                </c:pt>
                <c:pt idx="229">
                  <c:v>193976</c:v>
                </c:pt>
                <c:pt idx="230">
                  <c:v>194071</c:v>
                </c:pt>
                <c:pt idx="231">
                  <c:v>194467</c:v>
                </c:pt>
                <c:pt idx="232">
                  <c:v>194761</c:v>
                </c:pt>
                <c:pt idx="233">
                  <c:v>195152</c:v>
                </c:pt>
                <c:pt idx="234">
                  <c:v>196408</c:v>
                </c:pt>
                <c:pt idx="235">
                  <c:v>196879</c:v>
                </c:pt>
                <c:pt idx="236">
                  <c:v>197603</c:v>
                </c:pt>
                <c:pt idx="237">
                  <c:v>198341</c:v>
                </c:pt>
                <c:pt idx="238">
                  <c:v>198374</c:v>
                </c:pt>
                <c:pt idx="239">
                  <c:v>198983</c:v>
                </c:pt>
                <c:pt idx="240">
                  <c:v>199043</c:v>
                </c:pt>
                <c:pt idx="241">
                  <c:v>199580</c:v>
                </c:pt>
                <c:pt idx="242">
                  <c:v>200006</c:v>
                </c:pt>
                <c:pt idx="243">
                  <c:v>200010</c:v>
                </c:pt>
                <c:pt idx="244">
                  <c:v>200019</c:v>
                </c:pt>
                <c:pt idx="245">
                  <c:v>200094</c:v>
                </c:pt>
                <c:pt idx="246">
                  <c:v>200160</c:v>
                </c:pt>
                <c:pt idx="247">
                  <c:v>200623</c:v>
                </c:pt>
                <c:pt idx="248">
                  <c:v>201027</c:v>
                </c:pt>
                <c:pt idx="249">
                  <c:v>201429</c:v>
                </c:pt>
                <c:pt idx="250">
                  <c:v>202004</c:v>
                </c:pt>
                <c:pt idx="251">
                  <c:v>203015</c:v>
                </c:pt>
                <c:pt idx="252">
                  <c:v>206047</c:v>
                </c:pt>
                <c:pt idx="253">
                  <c:v>207687</c:v>
                </c:pt>
                <c:pt idx="254">
                  <c:v>208118</c:v>
                </c:pt>
                <c:pt idx="255">
                  <c:v>208874</c:v>
                </c:pt>
                <c:pt idx="256">
                  <c:v>209519</c:v>
                </c:pt>
                <c:pt idx="257">
                  <c:v>209585</c:v>
                </c:pt>
                <c:pt idx="258">
                  <c:v>210286</c:v>
                </c:pt>
                <c:pt idx="259">
                  <c:v>210718</c:v>
                </c:pt>
                <c:pt idx="260">
                  <c:v>211314</c:v>
                </c:pt>
                <c:pt idx="261">
                  <c:v>212586</c:v>
                </c:pt>
                <c:pt idx="262">
                  <c:v>213211</c:v>
                </c:pt>
                <c:pt idx="263">
                  <c:v>213821</c:v>
                </c:pt>
                <c:pt idx="264">
                  <c:v>214282</c:v>
                </c:pt>
                <c:pt idx="265">
                  <c:v>214630</c:v>
                </c:pt>
                <c:pt idx="266">
                  <c:v>215454</c:v>
                </c:pt>
                <c:pt idx="267">
                  <c:v>216731</c:v>
                </c:pt>
                <c:pt idx="268">
                  <c:v>217579</c:v>
                </c:pt>
                <c:pt idx="269">
                  <c:v>219595</c:v>
                </c:pt>
                <c:pt idx="270">
                  <c:v>220123</c:v>
                </c:pt>
                <c:pt idx="271">
                  <c:v>220635</c:v>
                </c:pt>
                <c:pt idx="272">
                  <c:v>220938</c:v>
                </c:pt>
                <c:pt idx="273">
                  <c:v>221287</c:v>
                </c:pt>
                <c:pt idx="274">
                  <c:v>224293</c:v>
                </c:pt>
                <c:pt idx="275">
                  <c:v>225668</c:v>
                </c:pt>
                <c:pt idx="276">
                  <c:v>226402</c:v>
                </c:pt>
                <c:pt idx="277">
                  <c:v>227784</c:v>
                </c:pt>
                <c:pt idx="278">
                  <c:v>231541</c:v>
                </c:pt>
                <c:pt idx="279">
                  <c:v>237280</c:v>
                </c:pt>
                <c:pt idx="280">
                  <c:v>237380</c:v>
                </c:pt>
                <c:pt idx="281">
                  <c:v>239335</c:v>
                </c:pt>
                <c:pt idx="282">
                  <c:v>243245</c:v>
                </c:pt>
                <c:pt idx="283">
                  <c:v>248411</c:v>
                </c:pt>
                <c:pt idx="284">
                  <c:v>250799</c:v>
                </c:pt>
                <c:pt idx="285">
                  <c:v>252691</c:v>
                </c:pt>
                <c:pt idx="286">
                  <c:v>254022</c:v>
                </c:pt>
                <c:pt idx="287">
                  <c:v>276909</c:v>
                </c:pt>
                <c:pt idx="288">
                  <c:v>294558</c:v>
                </c:pt>
                <c:pt idx="289">
                  <c:v>346333</c:v>
                </c:pt>
              </c:numCache>
            </c:numRef>
          </c:val>
        </c:ser>
        <c:axId val="291472512"/>
        <c:axId val="291474048"/>
      </c:areaChart>
      <c:catAx>
        <c:axId val="291472512"/>
        <c:scaling>
          <c:orientation val="minMax"/>
        </c:scaling>
        <c:delete val="1"/>
        <c:axPos val="b"/>
        <c:tickLblPos val="none"/>
        <c:crossAx val="291474048"/>
        <c:crosses val="autoZero"/>
        <c:auto val="1"/>
        <c:lblAlgn val="ctr"/>
        <c:lblOffset val="100"/>
      </c:catAx>
      <c:valAx>
        <c:axId val="2914740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sv-SE"/>
          </a:p>
        </c:txPr>
        <c:crossAx val="291472512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633A4-7203-4707-85D4-781DF2D1BA02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6B60DEE9-B911-4EB1-87DD-422AC4868EBF}">
      <dgm:prSet phldrT="[Text]"/>
      <dgm:spPr/>
      <dgm:t>
        <a:bodyPr/>
        <a:lstStyle/>
        <a:p>
          <a:r>
            <a:rPr lang="sv-SE" dirty="0"/>
            <a:t>Intäkter</a:t>
          </a:r>
        </a:p>
      </dgm:t>
    </dgm:pt>
    <dgm:pt modelId="{69F1C8F0-09ED-4EDC-BDFF-7FE096381C7A}" type="parTrans" cxnId="{531634B7-743F-44A0-914D-9C0CEBC3BAEE}">
      <dgm:prSet/>
      <dgm:spPr/>
      <dgm:t>
        <a:bodyPr/>
        <a:lstStyle/>
        <a:p>
          <a:endParaRPr lang="sv-SE"/>
        </a:p>
      </dgm:t>
    </dgm:pt>
    <dgm:pt modelId="{A445A29E-F65F-4EBA-A837-465411E21BF6}" type="sibTrans" cxnId="{531634B7-743F-44A0-914D-9C0CEBC3BAEE}">
      <dgm:prSet/>
      <dgm:spPr/>
      <dgm:t>
        <a:bodyPr/>
        <a:lstStyle/>
        <a:p>
          <a:endParaRPr lang="sv-SE"/>
        </a:p>
      </dgm:t>
    </dgm:pt>
    <dgm:pt modelId="{65622342-3643-4CDC-BD3B-F934C242B573}">
      <dgm:prSet phldrT="[Text]"/>
      <dgm:spPr/>
      <dgm:t>
        <a:bodyPr/>
        <a:lstStyle/>
        <a:p>
          <a:r>
            <a:rPr lang="sv-SE" dirty="0"/>
            <a:t>Kostnader</a:t>
          </a:r>
        </a:p>
      </dgm:t>
    </dgm:pt>
    <dgm:pt modelId="{A230A36A-7C4B-41DC-AD4F-D209EAF61F3C}" type="parTrans" cxnId="{A3B99939-7FF0-4D6D-B2AA-0031A28F07D9}">
      <dgm:prSet/>
      <dgm:spPr/>
      <dgm:t>
        <a:bodyPr/>
        <a:lstStyle/>
        <a:p>
          <a:endParaRPr lang="sv-SE"/>
        </a:p>
      </dgm:t>
    </dgm:pt>
    <dgm:pt modelId="{DDC94A97-FA32-4ABD-AD8A-7DADB82DCD53}" type="sibTrans" cxnId="{A3B99939-7FF0-4D6D-B2AA-0031A28F07D9}">
      <dgm:prSet/>
      <dgm:spPr/>
      <dgm:t>
        <a:bodyPr/>
        <a:lstStyle/>
        <a:p>
          <a:endParaRPr lang="sv-SE"/>
        </a:p>
      </dgm:t>
    </dgm:pt>
    <dgm:pt modelId="{3204D8AB-293E-4FE0-AD3A-DCC8DAB1604F}" type="pres">
      <dgm:prSet presAssocID="{46A633A4-7203-4707-85D4-781DF2D1BA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B35501B-B738-45FD-B4E6-3443764E06E5}" type="pres">
      <dgm:prSet presAssocID="{46A633A4-7203-4707-85D4-781DF2D1BA02}" presName="divider" presStyleLbl="fgShp" presStyleIdx="0" presStyleCnt="1"/>
      <dgm:spPr>
        <a:solidFill>
          <a:schemeClr val="accent4">
            <a:lumMod val="50000"/>
          </a:schemeClr>
        </a:solidFill>
      </dgm:spPr>
    </dgm:pt>
    <dgm:pt modelId="{2DDBB45C-1E14-4F64-B43A-0950D9F5848D}" type="pres">
      <dgm:prSet presAssocID="{6B60DEE9-B911-4EB1-87DD-422AC4868EBF}" presName="downArrow" presStyleLbl="node1" presStyleIdx="0" presStyleCnt="2"/>
      <dgm:spPr>
        <a:solidFill>
          <a:schemeClr val="accent3">
            <a:lumMod val="75000"/>
          </a:schemeClr>
        </a:solidFill>
      </dgm:spPr>
    </dgm:pt>
    <dgm:pt modelId="{62B9B86C-4DA5-40AE-B21F-03769E37D140}" type="pres">
      <dgm:prSet presAssocID="{6B60DEE9-B911-4EB1-87DD-422AC4868EBF}" presName="downArrowText" presStyleLbl="revTx" presStyleIdx="0" presStyleCnt="2" custScaleX="14384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3EE3A6-8147-435F-B94D-1710A66486D5}" type="pres">
      <dgm:prSet presAssocID="{65622342-3643-4CDC-BD3B-F934C242B573}" presName="upArrow" presStyleLbl="node1" presStyleIdx="1" presStyleCnt="2"/>
      <dgm:spPr>
        <a:solidFill>
          <a:schemeClr val="accent5">
            <a:lumMod val="75000"/>
          </a:schemeClr>
        </a:solidFill>
      </dgm:spPr>
    </dgm:pt>
    <dgm:pt modelId="{2AD65E6F-79CB-47AD-8BA8-78EFC0E2043F}" type="pres">
      <dgm:prSet presAssocID="{65622342-3643-4CDC-BD3B-F934C242B573}" presName="upArrowText" presStyleLbl="revTx" presStyleIdx="1" presStyleCnt="2" custScaleX="1396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3B99939-7FF0-4D6D-B2AA-0031A28F07D9}" srcId="{46A633A4-7203-4707-85D4-781DF2D1BA02}" destId="{65622342-3643-4CDC-BD3B-F934C242B573}" srcOrd="1" destOrd="0" parTransId="{A230A36A-7C4B-41DC-AD4F-D209EAF61F3C}" sibTransId="{DDC94A97-FA32-4ABD-AD8A-7DADB82DCD53}"/>
    <dgm:cxn modelId="{90592A76-6FFD-414D-B46E-181A0C8AC843}" type="presOf" srcId="{6B60DEE9-B911-4EB1-87DD-422AC4868EBF}" destId="{62B9B86C-4DA5-40AE-B21F-03769E37D140}" srcOrd="0" destOrd="0" presId="urn:microsoft.com/office/officeart/2005/8/layout/arrow3"/>
    <dgm:cxn modelId="{531634B7-743F-44A0-914D-9C0CEBC3BAEE}" srcId="{46A633A4-7203-4707-85D4-781DF2D1BA02}" destId="{6B60DEE9-B911-4EB1-87DD-422AC4868EBF}" srcOrd="0" destOrd="0" parTransId="{69F1C8F0-09ED-4EDC-BDFF-7FE096381C7A}" sibTransId="{A445A29E-F65F-4EBA-A837-465411E21BF6}"/>
    <dgm:cxn modelId="{EB961608-E51E-4D90-A609-0C7341862F43}" type="presOf" srcId="{65622342-3643-4CDC-BD3B-F934C242B573}" destId="{2AD65E6F-79CB-47AD-8BA8-78EFC0E2043F}" srcOrd="0" destOrd="0" presId="urn:microsoft.com/office/officeart/2005/8/layout/arrow3"/>
    <dgm:cxn modelId="{9F707462-2F1E-4691-AFAA-519BA715F6A2}" type="presOf" srcId="{46A633A4-7203-4707-85D4-781DF2D1BA02}" destId="{3204D8AB-293E-4FE0-AD3A-DCC8DAB1604F}" srcOrd="0" destOrd="0" presId="urn:microsoft.com/office/officeart/2005/8/layout/arrow3"/>
    <dgm:cxn modelId="{542A935D-467F-4E7F-9AB7-B94AC3926668}" type="presParOf" srcId="{3204D8AB-293E-4FE0-AD3A-DCC8DAB1604F}" destId="{5B35501B-B738-45FD-B4E6-3443764E06E5}" srcOrd="0" destOrd="0" presId="urn:microsoft.com/office/officeart/2005/8/layout/arrow3"/>
    <dgm:cxn modelId="{24510682-49FF-465D-BE08-B911030C26A0}" type="presParOf" srcId="{3204D8AB-293E-4FE0-AD3A-DCC8DAB1604F}" destId="{2DDBB45C-1E14-4F64-B43A-0950D9F5848D}" srcOrd="1" destOrd="0" presId="urn:microsoft.com/office/officeart/2005/8/layout/arrow3"/>
    <dgm:cxn modelId="{314336D1-A899-48EC-8067-91A8FB51E9C2}" type="presParOf" srcId="{3204D8AB-293E-4FE0-AD3A-DCC8DAB1604F}" destId="{62B9B86C-4DA5-40AE-B21F-03769E37D140}" srcOrd="2" destOrd="0" presId="urn:microsoft.com/office/officeart/2005/8/layout/arrow3"/>
    <dgm:cxn modelId="{997613FD-11B3-4E32-B73E-91FC9E1C7FAE}" type="presParOf" srcId="{3204D8AB-293E-4FE0-AD3A-DCC8DAB1604F}" destId="{443EE3A6-8147-435F-B94D-1710A66486D5}" srcOrd="3" destOrd="0" presId="urn:microsoft.com/office/officeart/2005/8/layout/arrow3"/>
    <dgm:cxn modelId="{B3F8C9F3-8FAC-4666-B9FD-FC0C54E781D6}" type="presParOf" srcId="{3204D8AB-293E-4FE0-AD3A-DCC8DAB1604F}" destId="{2AD65E6F-79CB-47AD-8BA8-78EFC0E2043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AB135-C87F-464A-93F3-D1C31A209DA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F428541-65AB-46D4-B728-ED72BBE24C5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SE" sz="2000" dirty="0"/>
            <a:t>Intäkter</a:t>
          </a:r>
        </a:p>
      </dgm:t>
    </dgm:pt>
    <dgm:pt modelId="{E2395A39-2465-4D40-A7B6-3DF849D3835C}" type="parTrans" cxnId="{92FF1142-41AD-4CD6-889F-992BC1E75FE6}">
      <dgm:prSet/>
      <dgm:spPr/>
      <dgm:t>
        <a:bodyPr/>
        <a:lstStyle/>
        <a:p>
          <a:endParaRPr lang="sv-SE"/>
        </a:p>
      </dgm:t>
    </dgm:pt>
    <dgm:pt modelId="{9A51F5CC-44E4-4164-85D4-E819C4285654}" type="sibTrans" cxnId="{92FF1142-41AD-4CD6-889F-992BC1E75FE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sv-SE" dirty="0"/>
        </a:p>
      </dgm:t>
    </dgm:pt>
    <dgm:pt modelId="{00F0D3FC-3378-47BE-984F-6ED996F742E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v-SE" sz="2000" dirty="0"/>
            <a:t>Kostnader</a:t>
          </a:r>
        </a:p>
      </dgm:t>
    </dgm:pt>
    <dgm:pt modelId="{015A9560-4A7D-4264-B6B4-5A6A339ACF48}" type="parTrans" cxnId="{7E7111F3-2E12-45EE-9AC1-567AF42C0DBD}">
      <dgm:prSet/>
      <dgm:spPr/>
      <dgm:t>
        <a:bodyPr/>
        <a:lstStyle/>
        <a:p>
          <a:endParaRPr lang="sv-SE"/>
        </a:p>
      </dgm:t>
    </dgm:pt>
    <dgm:pt modelId="{BECCA8D1-CB29-496B-856A-4F71E39EEC5A}" type="sibTrans" cxnId="{7E7111F3-2E12-45EE-9AC1-567AF42C0DB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sv-SE"/>
        </a:p>
      </dgm:t>
    </dgm:pt>
    <dgm:pt modelId="{C88CAA73-9D18-4286-AECE-9E700C934F7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v-SE" sz="2000" dirty="0"/>
            <a:t>Resultat</a:t>
          </a:r>
        </a:p>
      </dgm:t>
    </dgm:pt>
    <dgm:pt modelId="{55B0880D-F1B6-4551-AF42-CD1ACFCA1F40}" type="parTrans" cxnId="{768C696C-E320-4230-B592-DB2C8327390F}">
      <dgm:prSet/>
      <dgm:spPr/>
      <dgm:t>
        <a:bodyPr/>
        <a:lstStyle/>
        <a:p>
          <a:endParaRPr lang="sv-SE"/>
        </a:p>
      </dgm:t>
    </dgm:pt>
    <dgm:pt modelId="{27F72F55-586E-431C-BBF9-A409EDF857B3}" type="sibTrans" cxnId="{768C696C-E320-4230-B592-DB2C8327390F}">
      <dgm:prSet/>
      <dgm:spPr/>
      <dgm:t>
        <a:bodyPr/>
        <a:lstStyle/>
        <a:p>
          <a:endParaRPr lang="sv-SE"/>
        </a:p>
      </dgm:t>
    </dgm:pt>
    <dgm:pt modelId="{D28B2F98-8D48-4CC0-AE62-7BF2A5EF37CF}" type="pres">
      <dgm:prSet presAssocID="{A8CAB135-C87F-464A-93F3-D1C31A209DA7}" presName="linearFlow" presStyleCnt="0">
        <dgm:presLayoutVars>
          <dgm:resizeHandles val="exact"/>
        </dgm:presLayoutVars>
      </dgm:prSet>
      <dgm:spPr/>
    </dgm:pt>
    <dgm:pt modelId="{0A594D6E-9CB8-4406-B635-FA5F379FC11D}" type="pres">
      <dgm:prSet presAssocID="{8F428541-65AB-46D4-B728-ED72BBE24C5E}" presName="node" presStyleLbl="node1" presStyleIdx="0" presStyleCnt="3" custScaleY="5977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45A8ED0-2124-47EC-BA2B-30B9A2435FB9}" type="pres">
      <dgm:prSet presAssocID="{9A51F5CC-44E4-4164-85D4-E819C4285654}" presName="sibTrans" presStyleLbl="sibTrans2D1" presStyleIdx="0" presStyleCnt="2" custAng="5400000" custScaleY="67669"/>
      <dgm:spPr>
        <a:prstGeom prst="mathMinus">
          <a:avLst/>
        </a:prstGeom>
      </dgm:spPr>
      <dgm:t>
        <a:bodyPr/>
        <a:lstStyle/>
        <a:p>
          <a:endParaRPr lang="sv-SE"/>
        </a:p>
      </dgm:t>
    </dgm:pt>
    <dgm:pt modelId="{A75B4116-5B44-4109-81E8-563964694F7E}" type="pres">
      <dgm:prSet presAssocID="{9A51F5CC-44E4-4164-85D4-E819C4285654}" presName="connectorText" presStyleLbl="sibTrans2D1" presStyleIdx="0" presStyleCnt="2"/>
      <dgm:spPr/>
      <dgm:t>
        <a:bodyPr/>
        <a:lstStyle/>
        <a:p>
          <a:endParaRPr lang="sv-SE"/>
        </a:p>
      </dgm:t>
    </dgm:pt>
    <dgm:pt modelId="{F655B33E-2813-4AD4-93F6-142673A0FC75}" type="pres">
      <dgm:prSet presAssocID="{00F0D3FC-3378-47BE-984F-6ED996F742E8}" presName="node" presStyleLbl="node1" presStyleIdx="1" presStyleCnt="3" custScaleY="56767" custLinFactNeighborY="137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C11F0D6-C030-4AA0-A0A9-8DF8AA562483}" type="pres">
      <dgm:prSet presAssocID="{BECCA8D1-CB29-496B-856A-4F71E39EEC5A}" presName="sibTrans" presStyleLbl="sibTrans2D1" presStyleIdx="1" presStyleCnt="2" custAng="5400000" custScaleX="165067" custScaleY="66383"/>
      <dgm:spPr>
        <a:prstGeom prst="mathEqual">
          <a:avLst/>
        </a:prstGeom>
      </dgm:spPr>
      <dgm:t>
        <a:bodyPr/>
        <a:lstStyle/>
        <a:p>
          <a:endParaRPr lang="sv-SE"/>
        </a:p>
      </dgm:t>
    </dgm:pt>
    <dgm:pt modelId="{A998E6C0-EBA7-4041-8772-A27AB38779CB}" type="pres">
      <dgm:prSet presAssocID="{BECCA8D1-CB29-496B-856A-4F71E39EEC5A}" presName="connectorText" presStyleLbl="sibTrans2D1" presStyleIdx="1" presStyleCnt="2"/>
      <dgm:spPr/>
      <dgm:t>
        <a:bodyPr/>
        <a:lstStyle/>
        <a:p>
          <a:endParaRPr lang="sv-SE"/>
        </a:p>
      </dgm:t>
    </dgm:pt>
    <dgm:pt modelId="{DFFC00E5-CEEB-484E-903E-408A249AFA20}" type="pres">
      <dgm:prSet presAssocID="{C88CAA73-9D18-4286-AECE-9E700C934F7B}" presName="node" presStyleLbl="node1" presStyleIdx="2" presStyleCnt="3" custScaleY="58683" custLinFactNeighborY="17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EE8D04F-7AC1-4F27-8503-1FE5995522A3}" type="presOf" srcId="{8F428541-65AB-46D4-B728-ED72BBE24C5E}" destId="{0A594D6E-9CB8-4406-B635-FA5F379FC11D}" srcOrd="0" destOrd="0" presId="urn:microsoft.com/office/officeart/2005/8/layout/process2"/>
    <dgm:cxn modelId="{C64412F7-75B7-4AAD-BFB4-7385846C86BD}" type="presOf" srcId="{00F0D3FC-3378-47BE-984F-6ED996F742E8}" destId="{F655B33E-2813-4AD4-93F6-142673A0FC75}" srcOrd="0" destOrd="0" presId="urn:microsoft.com/office/officeart/2005/8/layout/process2"/>
    <dgm:cxn modelId="{70BA2616-8DB8-4B64-B41E-F6EB9408ABE9}" type="presOf" srcId="{9A51F5CC-44E4-4164-85D4-E819C4285654}" destId="{A75B4116-5B44-4109-81E8-563964694F7E}" srcOrd="1" destOrd="0" presId="urn:microsoft.com/office/officeart/2005/8/layout/process2"/>
    <dgm:cxn modelId="{49B75A8D-CFB5-4B70-A6E1-5E7C7A9A6438}" type="presOf" srcId="{A8CAB135-C87F-464A-93F3-D1C31A209DA7}" destId="{D28B2F98-8D48-4CC0-AE62-7BF2A5EF37CF}" srcOrd="0" destOrd="0" presId="urn:microsoft.com/office/officeart/2005/8/layout/process2"/>
    <dgm:cxn modelId="{92FF1142-41AD-4CD6-889F-992BC1E75FE6}" srcId="{A8CAB135-C87F-464A-93F3-D1C31A209DA7}" destId="{8F428541-65AB-46D4-B728-ED72BBE24C5E}" srcOrd="0" destOrd="0" parTransId="{E2395A39-2465-4D40-A7B6-3DF849D3835C}" sibTransId="{9A51F5CC-44E4-4164-85D4-E819C4285654}"/>
    <dgm:cxn modelId="{CFE5C087-1C9A-4CB6-AACF-9B0CD3B24BD7}" type="presOf" srcId="{C88CAA73-9D18-4286-AECE-9E700C934F7B}" destId="{DFFC00E5-CEEB-484E-903E-408A249AFA20}" srcOrd="0" destOrd="0" presId="urn:microsoft.com/office/officeart/2005/8/layout/process2"/>
    <dgm:cxn modelId="{5396FBE0-CAD9-4EB6-8AC6-23FF75BA7706}" type="presOf" srcId="{9A51F5CC-44E4-4164-85D4-E819C4285654}" destId="{D45A8ED0-2124-47EC-BA2B-30B9A2435FB9}" srcOrd="0" destOrd="0" presId="urn:microsoft.com/office/officeart/2005/8/layout/process2"/>
    <dgm:cxn modelId="{768C696C-E320-4230-B592-DB2C8327390F}" srcId="{A8CAB135-C87F-464A-93F3-D1C31A209DA7}" destId="{C88CAA73-9D18-4286-AECE-9E700C934F7B}" srcOrd="2" destOrd="0" parTransId="{55B0880D-F1B6-4551-AF42-CD1ACFCA1F40}" sibTransId="{27F72F55-586E-431C-BBF9-A409EDF857B3}"/>
    <dgm:cxn modelId="{A8F96F53-D6D6-4F85-89EC-A77BFAA9E586}" type="presOf" srcId="{BECCA8D1-CB29-496B-856A-4F71E39EEC5A}" destId="{A998E6C0-EBA7-4041-8772-A27AB38779CB}" srcOrd="1" destOrd="0" presId="urn:microsoft.com/office/officeart/2005/8/layout/process2"/>
    <dgm:cxn modelId="{FFE1A6C9-745A-40C5-A0AD-4F689D711342}" type="presOf" srcId="{BECCA8D1-CB29-496B-856A-4F71E39EEC5A}" destId="{6C11F0D6-C030-4AA0-A0A9-8DF8AA562483}" srcOrd="0" destOrd="0" presId="urn:microsoft.com/office/officeart/2005/8/layout/process2"/>
    <dgm:cxn modelId="{7E7111F3-2E12-45EE-9AC1-567AF42C0DBD}" srcId="{A8CAB135-C87F-464A-93F3-D1C31A209DA7}" destId="{00F0D3FC-3378-47BE-984F-6ED996F742E8}" srcOrd="1" destOrd="0" parTransId="{015A9560-4A7D-4264-B6B4-5A6A339ACF48}" sibTransId="{BECCA8D1-CB29-496B-856A-4F71E39EEC5A}"/>
    <dgm:cxn modelId="{BCFE334B-4959-4453-BA6F-442563DA42A6}" type="presParOf" srcId="{D28B2F98-8D48-4CC0-AE62-7BF2A5EF37CF}" destId="{0A594D6E-9CB8-4406-B635-FA5F379FC11D}" srcOrd="0" destOrd="0" presId="urn:microsoft.com/office/officeart/2005/8/layout/process2"/>
    <dgm:cxn modelId="{674B5748-D8CA-4C0D-A14E-3E2D624FC76A}" type="presParOf" srcId="{D28B2F98-8D48-4CC0-AE62-7BF2A5EF37CF}" destId="{D45A8ED0-2124-47EC-BA2B-30B9A2435FB9}" srcOrd="1" destOrd="0" presId="urn:microsoft.com/office/officeart/2005/8/layout/process2"/>
    <dgm:cxn modelId="{D71EDE3E-5929-421D-AB43-648417171A31}" type="presParOf" srcId="{D45A8ED0-2124-47EC-BA2B-30B9A2435FB9}" destId="{A75B4116-5B44-4109-81E8-563964694F7E}" srcOrd="0" destOrd="0" presId="urn:microsoft.com/office/officeart/2005/8/layout/process2"/>
    <dgm:cxn modelId="{450B27B4-1F79-463B-91F0-434322ADDDB9}" type="presParOf" srcId="{D28B2F98-8D48-4CC0-AE62-7BF2A5EF37CF}" destId="{F655B33E-2813-4AD4-93F6-142673A0FC75}" srcOrd="2" destOrd="0" presId="urn:microsoft.com/office/officeart/2005/8/layout/process2"/>
    <dgm:cxn modelId="{5C9FD2C8-31C1-44D8-ADFD-3746625F5A4C}" type="presParOf" srcId="{D28B2F98-8D48-4CC0-AE62-7BF2A5EF37CF}" destId="{6C11F0D6-C030-4AA0-A0A9-8DF8AA562483}" srcOrd="3" destOrd="0" presId="urn:microsoft.com/office/officeart/2005/8/layout/process2"/>
    <dgm:cxn modelId="{9DFBCBD2-23DD-455B-88ED-D2F685B74159}" type="presParOf" srcId="{6C11F0D6-C030-4AA0-A0A9-8DF8AA562483}" destId="{A998E6C0-EBA7-4041-8772-A27AB38779CB}" srcOrd="0" destOrd="0" presId="urn:microsoft.com/office/officeart/2005/8/layout/process2"/>
    <dgm:cxn modelId="{F24C84A0-6431-42DE-B9E7-2AD3E241BF1C}" type="presParOf" srcId="{D28B2F98-8D48-4CC0-AE62-7BF2A5EF37CF}" destId="{DFFC00E5-CEEB-484E-903E-408A249AFA2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652C7-E2FA-42E9-8DBD-BE667BC4BAB8}" type="doc">
      <dgm:prSet loTypeId="urn:microsoft.com/office/officeart/2005/8/layout/radial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C5FF3EA9-C244-4BB4-98AD-D96D0A203F21}">
      <dgm:prSet phldrT="[Text]" custT="1"/>
      <dgm:spPr>
        <a:solidFill>
          <a:srgbClr val="990000"/>
        </a:solidFill>
      </dgm:spPr>
      <dgm:t>
        <a:bodyPr/>
        <a:lstStyle/>
        <a:p>
          <a:r>
            <a:rPr lang="sv-SE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Ekonomisk strategi på kort och lång sikt</a:t>
          </a:r>
        </a:p>
      </dgm:t>
    </dgm:pt>
    <dgm:pt modelId="{8ABB8E81-398D-4A31-8505-CA7951A1BB3F}" type="parTrans" cxnId="{625BEAC4-3696-41CF-8424-497D3BBB48FF}">
      <dgm:prSet/>
      <dgm:spPr/>
      <dgm:t>
        <a:bodyPr/>
        <a:lstStyle/>
        <a:p>
          <a:endParaRPr lang="sv-SE" sz="1400"/>
        </a:p>
      </dgm:t>
    </dgm:pt>
    <dgm:pt modelId="{63CED5C7-E257-49C1-90FD-F6FFF7139D9E}" type="sibTrans" cxnId="{625BEAC4-3696-41CF-8424-497D3BBB48FF}">
      <dgm:prSet/>
      <dgm:spPr/>
      <dgm:t>
        <a:bodyPr/>
        <a:lstStyle/>
        <a:p>
          <a:endParaRPr lang="sv-SE" sz="1400"/>
        </a:p>
      </dgm:t>
    </dgm:pt>
    <dgm:pt modelId="{5102B4C2-234C-4E98-9E75-3DE63FD0EDFF}">
      <dgm:prSet phldrT="[Text]" custT="1"/>
      <dgm:spPr>
        <a:solidFill>
          <a:srgbClr val="CC3300"/>
        </a:solidFill>
      </dgm:spPr>
      <dgm:t>
        <a:bodyPr/>
        <a:lstStyle/>
        <a:p>
          <a:r>
            <a:rPr lang="sv-SE" sz="1400" b="0" dirty="0"/>
            <a:t>Demografisk utveckling: </a:t>
          </a:r>
          <a:r>
            <a:rPr lang="sv-SE" sz="1400" dirty="0"/>
            <a:t>ökande kostnadstryck</a:t>
          </a:r>
        </a:p>
      </dgm:t>
    </dgm:pt>
    <dgm:pt modelId="{440F73E3-0D5B-445A-BDEE-C5082CC3B60D}" type="parTrans" cxnId="{F5DC487D-C05B-41FD-8701-348F783AFA5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sv-SE" sz="1400"/>
        </a:p>
      </dgm:t>
    </dgm:pt>
    <dgm:pt modelId="{44A18374-C757-4B07-82C1-3A6C00CB7915}" type="sibTrans" cxnId="{F5DC487D-C05B-41FD-8701-348F783AFA54}">
      <dgm:prSet/>
      <dgm:spPr/>
      <dgm:t>
        <a:bodyPr/>
        <a:lstStyle/>
        <a:p>
          <a:endParaRPr lang="sv-SE" sz="1400"/>
        </a:p>
      </dgm:t>
    </dgm:pt>
    <dgm:pt modelId="{519DEAD4-1D72-4F26-83A4-209B58B3C06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v-SE" sz="1400" dirty="0"/>
            <a:t>Utmaningar i kärnverksamheten och egna politiska ambitioner i </a:t>
          </a:r>
          <a:r>
            <a:rPr lang="sv-SE" sz="1400" dirty="0" err="1"/>
            <a:t>tex</a:t>
          </a:r>
          <a:r>
            <a:rPr lang="sv-SE" sz="1400" dirty="0"/>
            <a:t> program och planer</a:t>
          </a:r>
        </a:p>
      </dgm:t>
    </dgm:pt>
    <dgm:pt modelId="{46A56A03-AE2A-4605-B4BE-95AF3B4A187C}" type="parTrans" cxnId="{BD6B1F64-E6B0-4AAA-A64A-E5AD2BDFDE6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sv-SE" sz="1400"/>
        </a:p>
      </dgm:t>
    </dgm:pt>
    <dgm:pt modelId="{58FC18FA-784B-4B03-8488-6A0F37A1F071}" type="sibTrans" cxnId="{BD6B1F64-E6B0-4AAA-A64A-E5AD2BDFDE62}">
      <dgm:prSet/>
      <dgm:spPr/>
      <dgm:t>
        <a:bodyPr/>
        <a:lstStyle/>
        <a:p>
          <a:endParaRPr lang="sv-SE" sz="1400"/>
        </a:p>
      </dgm:t>
    </dgm:pt>
    <dgm:pt modelId="{400DDAD3-816B-4A3F-8002-C86A3F323C9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v-SE" sz="1400" dirty="0"/>
            <a:t>Statliga beslut och ambitioner med den kommunala verksamheten</a:t>
          </a:r>
        </a:p>
      </dgm:t>
    </dgm:pt>
    <dgm:pt modelId="{BB06D33B-65A3-4E7D-A19D-9A2459E282B7}" type="parTrans" cxnId="{7E692AED-DB0F-44EE-A36F-C6D606AB953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effectLst/>
      </dgm:spPr>
      <dgm:t>
        <a:bodyPr/>
        <a:lstStyle/>
        <a:p>
          <a:endParaRPr lang="sv-SE" sz="1400"/>
        </a:p>
      </dgm:t>
    </dgm:pt>
    <dgm:pt modelId="{CA0666C8-8342-4D78-8EED-E13F455C57E5}" type="sibTrans" cxnId="{7E692AED-DB0F-44EE-A36F-C6D606AB953C}">
      <dgm:prSet/>
      <dgm:spPr/>
      <dgm:t>
        <a:bodyPr/>
        <a:lstStyle/>
        <a:p>
          <a:endParaRPr lang="sv-SE" sz="1400"/>
        </a:p>
      </dgm:t>
    </dgm:pt>
    <dgm:pt modelId="{2B247EEE-3ABF-4074-AAEB-23F6E9A8B0A3}">
      <dgm:prSet phldrT="[Text]" custT="1"/>
      <dgm:spPr>
        <a:solidFill>
          <a:srgbClr val="CC3300"/>
        </a:solidFill>
      </dgm:spPr>
      <dgm:t>
        <a:bodyPr/>
        <a:lstStyle/>
        <a:p>
          <a:r>
            <a:rPr lang="sv-SE" sz="1400" dirty="0"/>
            <a:t>Betydande investerings- /underhållsbehov i expansion o befintliga anl.</a:t>
          </a:r>
        </a:p>
      </dgm:t>
    </dgm:pt>
    <dgm:pt modelId="{EA8ACA5C-BCFC-4CCB-9D4B-3B634C5589F2}" type="parTrans" cxnId="{43B7E479-8FB0-4105-9536-EA2A16DD819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sv-SE" sz="1400"/>
        </a:p>
      </dgm:t>
    </dgm:pt>
    <dgm:pt modelId="{D4BD0CFE-914C-4EDE-A68A-5BC227A74E0B}" type="sibTrans" cxnId="{43B7E479-8FB0-4105-9536-EA2A16DD819D}">
      <dgm:prSet/>
      <dgm:spPr/>
      <dgm:t>
        <a:bodyPr/>
        <a:lstStyle/>
        <a:p>
          <a:endParaRPr lang="sv-SE" sz="1400"/>
        </a:p>
      </dgm:t>
    </dgm:pt>
    <dgm:pt modelId="{04EA949B-0C5A-4BD8-96F0-EDA95B7C9344}">
      <dgm:prSet phldrT="[Text]"/>
      <dgm:spPr/>
      <dgm:t>
        <a:bodyPr/>
        <a:lstStyle/>
        <a:p>
          <a:endParaRPr lang="sv-SE" sz="1400" dirty="0"/>
        </a:p>
      </dgm:t>
    </dgm:pt>
    <dgm:pt modelId="{4B5C6115-79D2-4302-B388-3E2E314F65A3}" type="parTrans" cxnId="{1E8D168A-F691-4A74-B676-B9A8044467B8}">
      <dgm:prSet/>
      <dgm:spPr/>
      <dgm:t>
        <a:bodyPr/>
        <a:lstStyle/>
        <a:p>
          <a:endParaRPr lang="sv-SE" sz="1400"/>
        </a:p>
      </dgm:t>
    </dgm:pt>
    <dgm:pt modelId="{7DABB5DD-39AD-4C3D-AE42-12F4B72A7D8B}" type="sibTrans" cxnId="{1E8D168A-F691-4A74-B676-B9A8044467B8}">
      <dgm:prSet/>
      <dgm:spPr/>
      <dgm:t>
        <a:bodyPr/>
        <a:lstStyle/>
        <a:p>
          <a:endParaRPr lang="sv-SE" sz="1400"/>
        </a:p>
      </dgm:t>
    </dgm:pt>
    <dgm:pt modelId="{892A4602-4DF2-4BE5-B00C-F599C7DE1467}">
      <dgm:prSet phldrT="[Text]" custT="1"/>
      <dgm:spPr>
        <a:solidFill>
          <a:srgbClr val="006666"/>
        </a:solidFill>
      </dgm:spPr>
      <dgm:t>
        <a:bodyPr/>
        <a:lstStyle/>
        <a:p>
          <a:r>
            <a:rPr lang="sv-SE" sz="1400" dirty="0"/>
            <a:t>Egna och påverkbara möjliga </a:t>
          </a:r>
          <a:r>
            <a:rPr lang="sv-SE" sz="1400" dirty="0" err="1"/>
            <a:t>finansierings-källor</a:t>
          </a:r>
          <a:r>
            <a:rPr lang="sv-SE" sz="1400" dirty="0"/>
            <a:t> som kan övervägas</a:t>
          </a:r>
        </a:p>
      </dgm:t>
    </dgm:pt>
    <dgm:pt modelId="{65B1EB91-D4F6-42F9-BB6F-C2E5B4BCC5A5}" type="parTrans" cxnId="{F0784C75-D649-4C5D-A557-9BDA0035D82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sv-SE" sz="1400"/>
        </a:p>
      </dgm:t>
    </dgm:pt>
    <dgm:pt modelId="{7E98E68D-8EE6-463C-B708-F395C04E04E7}" type="sibTrans" cxnId="{F0784C75-D649-4C5D-A557-9BDA0035D828}">
      <dgm:prSet/>
      <dgm:spPr/>
      <dgm:t>
        <a:bodyPr/>
        <a:lstStyle/>
        <a:p>
          <a:endParaRPr lang="sv-SE" sz="1400"/>
        </a:p>
      </dgm:t>
    </dgm:pt>
    <dgm:pt modelId="{2C1A8BC5-F4D6-4210-83CF-29D9B927BF34}">
      <dgm:prSet phldrT="[Text]" custT="1"/>
      <dgm:spPr>
        <a:solidFill>
          <a:srgbClr val="0066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400" dirty="0" err="1"/>
            <a:t>Omvärldsförut-sättningar</a:t>
          </a:r>
          <a:r>
            <a:rPr lang="sv-SE" sz="1400" dirty="0"/>
            <a:t>, </a:t>
          </a:r>
          <a:r>
            <a:rPr lang="sv-SE" sz="1400" dirty="0" err="1"/>
            <a:t>konjunktur-utveckling</a:t>
          </a:r>
          <a:r>
            <a:rPr lang="sv-SE" sz="1400" dirty="0"/>
            <a:t>, det kommunala </a:t>
          </a:r>
          <a:r>
            <a:rPr lang="sv-SE" sz="1400" dirty="0" err="1"/>
            <a:t>skatteunder-laget</a:t>
          </a:r>
          <a:r>
            <a:rPr lang="sv-SE" sz="1400" dirty="0"/>
            <a:t> som </a:t>
          </a:r>
          <a:r>
            <a:rPr lang="sv-SE" sz="1400" dirty="0" err="1"/>
            <a:t>finansierings-källa</a:t>
          </a:r>
          <a:endParaRPr lang="sv-SE" sz="1400" dirty="0"/>
        </a:p>
      </dgm:t>
    </dgm:pt>
    <dgm:pt modelId="{BE292B76-BF43-478C-9436-B3ADA8E7F75F}" type="parTrans" cxnId="{6AB2516C-1125-4074-AA5B-6000348859F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sv-SE" sz="1400"/>
        </a:p>
      </dgm:t>
    </dgm:pt>
    <dgm:pt modelId="{59E57254-0EBA-4EA8-AD69-30662E34A502}" type="sibTrans" cxnId="{6AB2516C-1125-4074-AA5B-6000348859FA}">
      <dgm:prSet/>
      <dgm:spPr/>
      <dgm:t>
        <a:bodyPr/>
        <a:lstStyle/>
        <a:p>
          <a:endParaRPr lang="sv-SE" sz="1400"/>
        </a:p>
      </dgm:t>
    </dgm:pt>
    <dgm:pt modelId="{B4FAEA21-BAFC-453E-976B-5F7A1437CEF7}">
      <dgm:prSet phldrT="[Text]" custT="1"/>
      <dgm:spPr>
        <a:solidFill>
          <a:schemeClr val="accent2">
            <a:lumMod val="25000"/>
          </a:schemeClr>
        </a:solidFill>
      </dgm:spPr>
      <dgm:t>
        <a:bodyPr/>
        <a:lstStyle/>
        <a:p>
          <a:r>
            <a:rPr lang="sv-SE" sz="1400" dirty="0"/>
            <a:t>Stora </a:t>
          </a:r>
          <a:r>
            <a:rPr lang="sv-SE" sz="1400" dirty="0" err="1"/>
            <a:t>utvecklings-projekt</a:t>
          </a:r>
          <a:r>
            <a:rPr lang="sv-SE" sz="1400" dirty="0"/>
            <a:t> </a:t>
          </a:r>
          <a:r>
            <a:rPr lang="sv-SE" sz="1400" dirty="0" err="1"/>
            <a:t>tex</a:t>
          </a:r>
          <a:r>
            <a:rPr lang="sv-SE" sz="1400" dirty="0"/>
            <a:t> VP, Älvstaden, Jubileet, Arenan</a:t>
          </a:r>
        </a:p>
      </dgm:t>
    </dgm:pt>
    <dgm:pt modelId="{607FD4D5-78F9-4731-8B1E-F945FCC27503}" type="parTrans" cxnId="{54201EFE-FA0A-4613-AC2D-9E701EC1357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effectLst/>
      </dgm:spPr>
      <dgm:t>
        <a:bodyPr/>
        <a:lstStyle/>
        <a:p>
          <a:endParaRPr lang="sv-SE" sz="1400"/>
        </a:p>
      </dgm:t>
    </dgm:pt>
    <dgm:pt modelId="{8B2433D0-95AC-435A-97CA-E1C2A5DA756C}" type="sibTrans" cxnId="{54201EFE-FA0A-4613-AC2D-9E701EC13579}">
      <dgm:prSet/>
      <dgm:spPr/>
      <dgm:t>
        <a:bodyPr/>
        <a:lstStyle/>
        <a:p>
          <a:endParaRPr lang="sv-SE" sz="1400"/>
        </a:p>
      </dgm:t>
    </dgm:pt>
    <dgm:pt modelId="{EA3F2326-A1AD-41FA-B3CA-7EA4ADB9D8F0}" type="pres">
      <dgm:prSet presAssocID="{651652C7-E2FA-42E9-8DBD-BE667BC4BA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E14B282-F0E1-459C-8A5D-39CAB633D8EA}" type="pres">
      <dgm:prSet presAssocID="{C5FF3EA9-C244-4BB4-98AD-D96D0A203F21}" presName="centerShape" presStyleLbl="node0" presStyleIdx="0" presStyleCnt="1"/>
      <dgm:spPr/>
      <dgm:t>
        <a:bodyPr/>
        <a:lstStyle/>
        <a:p>
          <a:endParaRPr lang="sv-SE"/>
        </a:p>
      </dgm:t>
    </dgm:pt>
    <dgm:pt modelId="{326095B4-20CE-479F-8FE3-6D414CBCBD0E}" type="pres">
      <dgm:prSet presAssocID="{BE292B76-BF43-478C-9436-B3ADA8E7F75F}" presName="parTrans" presStyleLbl="bgSibTrans2D1" presStyleIdx="0" presStyleCnt="7"/>
      <dgm:spPr/>
      <dgm:t>
        <a:bodyPr/>
        <a:lstStyle/>
        <a:p>
          <a:endParaRPr lang="sv-SE"/>
        </a:p>
      </dgm:t>
    </dgm:pt>
    <dgm:pt modelId="{C4AB0F66-8EF6-41C4-B092-0DCA60414EC2}" type="pres">
      <dgm:prSet presAssocID="{2C1A8BC5-F4D6-4210-83CF-29D9B927BF34}" presName="node" presStyleLbl="node1" presStyleIdx="0" presStyleCnt="7" custScaleY="17170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AFEC19B-DE8B-466B-B32C-EEDCE4C74D22}" type="pres">
      <dgm:prSet presAssocID="{440F73E3-0D5B-445A-BDEE-C5082CC3B60D}" presName="parTrans" presStyleLbl="bgSibTrans2D1" presStyleIdx="1" presStyleCnt="7"/>
      <dgm:spPr/>
      <dgm:t>
        <a:bodyPr/>
        <a:lstStyle/>
        <a:p>
          <a:endParaRPr lang="sv-SE"/>
        </a:p>
      </dgm:t>
    </dgm:pt>
    <dgm:pt modelId="{66837650-D079-44AC-8FE9-645A2E763F09}" type="pres">
      <dgm:prSet presAssocID="{5102B4C2-234C-4E98-9E75-3DE63FD0EDFF}" presName="node" presStyleLbl="node1" presStyleIdx="1" presStyleCnt="7" custScaleX="1148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C9BC08E-553F-4BDB-8728-35D307C21503}" type="pres">
      <dgm:prSet presAssocID="{46A56A03-AE2A-4605-B4BE-95AF3B4A187C}" presName="parTrans" presStyleLbl="bgSibTrans2D1" presStyleIdx="2" presStyleCnt="7"/>
      <dgm:spPr/>
      <dgm:t>
        <a:bodyPr/>
        <a:lstStyle/>
        <a:p>
          <a:endParaRPr lang="sv-SE"/>
        </a:p>
      </dgm:t>
    </dgm:pt>
    <dgm:pt modelId="{2F142DC0-BDEE-4D51-AECE-D3BAFCD45980}" type="pres">
      <dgm:prSet presAssocID="{519DEAD4-1D72-4F26-83A4-209B58B3C06B}" presName="node" presStyleLbl="node1" presStyleIdx="2" presStyleCnt="7" custScaleX="11795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F5DC33E-95CE-4CA6-BE95-506B768AB5EC}" type="pres">
      <dgm:prSet presAssocID="{607FD4D5-78F9-4731-8B1E-F945FCC27503}" presName="parTrans" presStyleLbl="bgSibTrans2D1" presStyleIdx="3" presStyleCnt="7"/>
      <dgm:spPr/>
      <dgm:t>
        <a:bodyPr/>
        <a:lstStyle/>
        <a:p>
          <a:endParaRPr lang="sv-SE"/>
        </a:p>
      </dgm:t>
    </dgm:pt>
    <dgm:pt modelId="{BEFD7159-DFC1-4053-9F26-261975E1E5B2}" type="pres">
      <dgm:prSet presAssocID="{B4FAEA21-BAFC-453E-976B-5F7A1437CEF7}" presName="node" presStyleLbl="node1" presStyleIdx="3" presStyleCnt="7" custScaleY="11637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5D5CF1-06F9-4E24-B793-FB2B013E6CD5}" type="pres">
      <dgm:prSet presAssocID="{BB06D33B-65A3-4E7D-A19D-9A2459E282B7}" presName="parTrans" presStyleLbl="bgSibTrans2D1" presStyleIdx="4" presStyleCnt="7"/>
      <dgm:spPr/>
      <dgm:t>
        <a:bodyPr/>
        <a:lstStyle/>
        <a:p>
          <a:endParaRPr lang="sv-SE"/>
        </a:p>
      </dgm:t>
    </dgm:pt>
    <dgm:pt modelId="{9877E0AE-D600-4985-91AB-FBF5D13D03C8}" type="pres">
      <dgm:prSet presAssocID="{400DDAD3-816B-4A3F-8002-C86A3F323C91}" presName="node" presStyleLbl="node1" presStyleIdx="4" presStyleCnt="7" custScaleX="11523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84765F8-6C60-4104-940D-FB15CCD835DD}" type="pres">
      <dgm:prSet presAssocID="{EA8ACA5C-BCFC-4CCB-9D4B-3B634C5589F2}" presName="parTrans" presStyleLbl="bgSibTrans2D1" presStyleIdx="5" presStyleCnt="7"/>
      <dgm:spPr/>
      <dgm:t>
        <a:bodyPr/>
        <a:lstStyle/>
        <a:p>
          <a:endParaRPr lang="sv-SE"/>
        </a:p>
      </dgm:t>
    </dgm:pt>
    <dgm:pt modelId="{136D67E6-6F9C-496C-B170-B8B358939846}" type="pres">
      <dgm:prSet presAssocID="{2B247EEE-3ABF-4074-AAEB-23F6E9A8B0A3}" presName="node" presStyleLbl="node1" presStyleIdx="5" presStyleCnt="7" custScaleX="1176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4078CF-CCAF-48FC-9085-2322AD0A11F1}" type="pres">
      <dgm:prSet presAssocID="{65B1EB91-D4F6-42F9-BB6F-C2E5B4BCC5A5}" presName="parTrans" presStyleLbl="bgSibTrans2D1" presStyleIdx="6" presStyleCnt="7"/>
      <dgm:spPr/>
      <dgm:t>
        <a:bodyPr/>
        <a:lstStyle/>
        <a:p>
          <a:endParaRPr lang="sv-SE"/>
        </a:p>
      </dgm:t>
    </dgm:pt>
    <dgm:pt modelId="{E4701A60-0A2E-4F9B-863B-73F2481CE804}" type="pres">
      <dgm:prSet presAssocID="{892A4602-4DF2-4BE5-B00C-F599C7DE1467}" presName="node" presStyleLbl="node1" presStyleIdx="6" presStyleCnt="7" custScaleY="17193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67272C7-7401-4A97-BCC4-89C54D398F8E}" type="presOf" srcId="{2C1A8BC5-F4D6-4210-83CF-29D9B927BF34}" destId="{C4AB0F66-8EF6-41C4-B092-0DCA60414EC2}" srcOrd="0" destOrd="0" presId="urn:microsoft.com/office/officeart/2005/8/layout/radial4"/>
    <dgm:cxn modelId="{625BEAC4-3696-41CF-8424-497D3BBB48FF}" srcId="{651652C7-E2FA-42E9-8DBD-BE667BC4BAB8}" destId="{C5FF3EA9-C244-4BB4-98AD-D96D0A203F21}" srcOrd="0" destOrd="0" parTransId="{8ABB8E81-398D-4A31-8505-CA7951A1BB3F}" sibTransId="{63CED5C7-E257-49C1-90FD-F6FFF7139D9E}"/>
    <dgm:cxn modelId="{43B7E479-8FB0-4105-9536-EA2A16DD819D}" srcId="{C5FF3EA9-C244-4BB4-98AD-D96D0A203F21}" destId="{2B247EEE-3ABF-4074-AAEB-23F6E9A8B0A3}" srcOrd="5" destOrd="0" parTransId="{EA8ACA5C-BCFC-4CCB-9D4B-3B634C5589F2}" sibTransId="{D4BD0CFE-914C-4EDE-A68A-5BC227A74E0B}"/>
    <dgm:cxn modelId="{6811B5C9-B910-4C62-BBDC-95C498E16145}" type="presOf" srcId="{607FD4D5-78F9-4731-8B1E-F945FCC27503}" destId="{DF5DC33E-95CE-4CA6-BE95-506B768AB5EC}" srcOrd="0" destOrd="0" presId="urn:microsoft.com/office/officeart/2005/8/layout/radial4"/>
    <dgm:cxn modelId="{8806B939-328C-4344-8F5A-7BD55203B236}" type="presOf" srcId="{440F73E3-0D5B-445A-BDEE-C5082CC3B60D}" destId="{2AFEC19B-DE8B-466B-B32C-EEDCE4C74D22}" srcOrd="0" destOrd="0" presId="urn:microsoft.com/office/officeart/2005/8/layout/radial4"/>
    <dgm:cxn modelId="{9587F17D-0601-42C0-A555-693179C547B6}" type="presOf" srcId="{EA8ACA5C-BCFC-4CCB-9D4B-3B634C5589F2}" destId="{284765F8-6C60-4104-940D-FB15CCD835DD}" srcOrd="0" destOrd="0" presId="urn:microsoft.com/office/officeart/2005/8/layout/radial4"/>
    <dgm:cxn modelId="{7E692AED-DB0F-44EE-A36F-C6D606AB953C}" srcId="{C5FF3EA9-C244-4BB4-98AD-D96D0A203F21}" destId="{400DDAD3-816B-4A3F-8002-C86A3F323C91}" srcOrd="4" destOrd="0" parTransId="{BB06D33B-65A3-4E7D-A19D-9A2459E282B7}" sibTransId="{CA0666C8-8342-4D78-8EED-E13F455C57E5}"/>
    <dgm:cxn modelId="{54201EFE-FA0A-4613-AC2D-9E701EC13579}" srcId="{C5FF3EA9-C244-4BB4-98AD-D96D0A203F21}" destId="{B4FAEA21-BAFC-453E-976B-5F7A1437CEF7}" srcOrd="3" destOrd="0" parTransId="{607FD4D5-78F9-4731-8B1E-F945FCC27503}" sibTransId="{8B2433D0-95AC-435A-97CA-E1C2A5DA756C}"/>
    <dgm:cxn modelId="{1E8D168A-F691-4A74-B676-B9A8044467B8}" srcId="{651652C7-E2FA-42E9-8DBD-BE667BC4BAB8}" destId="{04EA949B-0C5A-4BD8-96F0-EDA95B7C9344}" srcOrd="1" destOrd="0" parTransId="{4B5C6115-79D2-4302-B388-3E2E314F65A3}" sibTransId="{7DABB5DD-39AD-4C3D-AE42-12F4B72A7D8B}"/>
    <dgm:cxn modelId="{0C730C5D-85AC-43D4-AB7E-86D2607A4F39}" type="presOf" srcId="{519DEAD4-1D72-4F26-83A4-209B58B3C06B}" destId="{2F142DC0-BDEE-4D51-AECE-D3BAFCD45980}" srcOrd="0" destOrd="0" presId="urn:microsoft.com/office/officeart/2005/8/layout/radial4"/>
    <dgm:cxn modelId="{C035E845-E4B5-4B69-843F-DC0933063F14}" type="presOf" srcId="{B4FAEA21-BAFC-453E-976B-5F7A1437CEF7}" destId="{BEFD7159-DFC1-4053-9F26-261975E1E5B2}" srcOrd="0" destOrd="0" presId="urn:microsoft.com/office/officeart/2005/8/layout/radial4"/>
    <dgm:cxn modelId="{3BDDE4F1-D1D3-446E-A265-373C307E735F}" type="presOf" srcId="{2B247EEE-3ABF-4074-AAEB-23F6E9A8B0A3}" destId="{136D67E6-6F9C-496C-B170-B8B358939846}" srcOrd="0" destOrd="0" presId="urn:microsoft.com/office/officeart/2005/8/layout/radial4"/>
    <dgm:cxn modelId="{F0EC2C43-E1D9-4443-8A11-25A1672D9097}" type="presOf" srcId="{892A4602-4DF2-4BE5-B00C-F599C7DE1467}" destId="{E4701A60-0A2E-4F9B-863B-73F2481CE804}" srcOrd="0" destOrd="0" presId="urn:microsoft.com/office/officeart/2005/8/layout/radial4"/>
    <dgm:cxn modelId="{331462A7-283D-4F63-900B-946B82A63484}" type="presOf" srcId="{5102B4C2-234C-4E98-9E75-3DE63FD0EDFF}" destId="{66837650-D079-44AC-8FE9-645A2E763F09}" srcOrd="0" destOrd="0" presId="urn:microsoft.com/office/officeart/2005/8/layout/radial4"/>
    <dgm:cxn modelId="{3BB884E8-EB8D-4F54-902C-70DA782F43FC}" type="presOf" srcId="{46A56A03-AE2A-4605-B4BE-95AF3B4A187C}" destId="{2C9BC08E-553F-4BDB-8728-35D307C21503}" srcOrd="0" destOrd="0" presId="urn:microsoft.com/office/officeart/2005/8/layout/radial4"/>
    <dgm:cxn modelId="{BD6B1F64-E6B0-4AAA-A64A-E5AD2BDFDE62}" srcId="{C5FF3EA9-C244-4BB4-98AD-D96D0A203F21}" destId="{519DEAD4-1D72-4F26-83A4-209B58B3C06B}" srcOrd="2" destOrd="0" parTransId="{46A56A03-AE2A-4605-B4BE-95AF3B4A187C}" sibTransId="{58FC18FA-784B-4B03-8488-6A0F37A1F071}"/>
    <dgm:cxn modelId="{F0784C75-D649-4C5D-A557-9BDA0035D828}" srcId="{C5FF3EA9-C244-4BB4-98AD-D96D0A203F21}" destId="{892A4602-4DF2-4BE5-B00C-F599C7DE1467}" srcOrd="6" destOrd="0" parTransId="{65B1EB91-D4F6-42F9-BB6F-C2E5B4BCC5A5}" sibTransId="{7E98E68D-8EE6-463C-B708-F395C04E04E7}"/>
    <dgm:cxn modelId="{27B9CA02-A96C-4201-A14C-54EA1D69095E}" type="presOf" srcId="{C5FF3EA9-C244-4BB4-98AD-D96D0A203F21}" destId="{5E14B282-F0E1-459C-8A5D-39CAB633D8EA}" srcOrd="0" destOrd="0" presId="urn:microsoft.com/office/officeart/2005/8/layout/radial4"/>
    <dgm:cxn modelId="{A0A198E4-457C-4FC8-96BD-61B91CBB3D2F}" type="presOf" srcId="{400DDAD3-816B-4A3F-8002-C86A3F323C91}" destId="{9877E0AE-D600-4985-91AB-FBF5D13D03C8}" srcOrd="0" destOrd="0" presId="urn:microsoft.com/office/officeart/2005/8/layout/radial4"/>
    <dgm:cxn modelId="{4ABF9450-8D52-4292-8ED2-805E36AB7753}" type="presOf" srcId="{BE292B76-BF43-478C-9436-B3ADA8E7F75F}" destId="{326095B4-20CE-479F-8FE3-6D414CBCBD0E}" srcOrd="0" destOrd="0" presId="urn:microsoft.com/office/officeart/2005/8/layout/radial4"/>
    <dgm:cxn modelId="{F5DC487D-C05B-41FD-8701-348F783AFA54}" srcId="{C5FF3EA9-C244-4BB4-98AD-D96D0A203F21}" destId="{5102B4C2-234C-4E98-9E75-3DE63FD0EDFF}" srcOrd="1" destOrd="0" parTransId="{440F73E3-0D5B-445A-BDEE-C5082CC3B60D}" sibTransId="{44A18374-C757-4B07-82C1-3A6C00CB7915}"/>
    <dgm:cxn modelId="{3E9640D5-A81E-4265-A176-2B628DD6C789}" type="presOf" srcId="{65B1EB91-D4F6-42F9-BB6F-C2E5B4BCC5A5}" destId="{E14078CF-CCAF-48FC-9085-2322AD0A11F1}" srcOrd="0" destOrd="0" presId="urn:microsoft.com/office/officeart/2005/8/layout/radial4"/>
    <dgm:cxn modelId="{6AB2516C-1125-4074-AA5B-6000348859FA}" srcId="{C5FF3EA9-C244-4BB4-98AD-D96D0A203F21}" destId="{2C1A8BC5-F4D6-4210-83CF-29D9B927BF34}" srcOrd="0" destOrd="0" parTransId="{BE292B76-BF43-478C-9436-B3ADA8E7F75F}" sibTransId="{59E57254-0EBA-4EA8-AD69-30662E34A502}"/>
    <dgm:cxn modelId="{661FEA8D-409D-427A-A04F-C2EE3044EB38}" type="presOf" srcId="{BB06D33B-65A3-4E7D-A19D-9A2459E282B7}" destId="{825D5CF1-06F9-4E24-B793-FB2B013E6CD5}" srcOrd="0" destOrd="0" presId="urn:microsoft.com/office/officeart/2005/8/layout/radial4"/>
    <dgm:cxn modelId="{F855EA71-0D83-4F83-B549-CDC641BEB564}" type="presOf" srcId="{651652C7-E2FA-42E9-8DBD-BE667BC4BAB8}" destId="{EA3F2326-A1AD-41FA-B3CA-7EA4ADB9D8F0}" srcOrd="0" destOrd="0" presId="urn:microsoft.com/office/officeart/2005/8/layout/radial4"/>
    <dgm:cxn modelId="{895770CE-AFDE-49F4-B839-F8DB7A292CB2}" type="presParOf" srcId="{EA3F2326-A1AD-41FA-B3CA-7EA4ADB9D8F0}" destId="{5E14B282-F0E1-459C-8A5D-39CAB633D8EA}" srcOrd="0" destOrd="0" presId="urn:microsoft.com/office/officeart/2005/8/layout/radial4"/>
    <dgm:cxn modelId="{A5ACE241-0B12-4D9F-BC44-F969F664D772}" type="presParOf" srcId="{EA3F2326-A1AD-41FA-B3CA-7EA4ADB9D8F0}" destId="{326095B4-20CE-479F-8FE3-6D414CBCBD0E}" srcOrd="1" destOrd="0" presId="urn:microsoft.com/office/officeart/2005/8/layout/radial4"/>
    <dgm:cxn modelId="{E30EEFCB-FFCE-4B89-817F-F434CEA686AD}" type="presParOf" srcId="{EA3F2326-A1AD-41FA-B3CA-7EA4ADB9D8F0}" destId="{C4AB0F66-8EF6-41C4-B092-0DCA60414EC2}" srcOrd="2" destOrd="0" presId="urn:microsoft.com/office/officeart/2005/8/layout/radial4"/>
    <dgm:cxn modelId="{6AF6E2F6-40A0-4807-AEE6-D684DA9DB027}" type="presParOf" srcId="{EA3F2326-A1AD-41FA-B3CA-7EA4ADB9D8F0}" destId="{2AFEC19B-DE8B-466B-B32C-EEDCE4C74D22}" srcOrd="3" destOrd="0" presId="urn:microsoft.com/office/officeart/2005/8/layout/radial4"/>
    <dgm:cxn modelId="{EC478D26-8C9A-4EE8-927F-6363BA258CC0}" type="presParOf" srcId="{EA3F2326-A1AD-41FA-B3CA-7EA4ADB9D8F0}" destId="{66837650-D079-44AC-8FE9-645A2E763F09}" srcOrd="4" destOrd="0" presId="urn:microsoft.com/office/officeart/2005/8/layout/radial4"/>
    <dgm:cxn modelId="{E2B47682-67B9-4385-AB36-5B0205254BD1}" type="presParOf" srcId="{EA3F2326-A1AD-41FA-B3CA-7EA4ADB9D8F0}" destId="{2C9BC08E-553F-4BDB-8728-35D307C21503}" srcOrd="5" destOrd="0" presId="urn:microsoft.com/office/officeart/2005/8/layout/radial4"/>
    <dgm:cxn modelId="{58756520-0FBE-4F3E-BD19-99DFBCF45E60}" type="presParOf" srcId="{EA3F2326-A1AD-41FA-B3CA-7EA4ADB9D8F0}" destId="{2F142DC0-BDEE-4D51-AECE-D3BAFCD45980}" srcOrd="6" destOrd="0" presId="urn:microsoft.com/office/officeart/2005/8/layout/radial4"/>
    <dgm:cxn modelId="{AFE91D5F-4042-44FE-948B-2896463F123C}" type="presParOf" srcId="{EA3F2326-A1AD-41FA-B3CA-7EA4ADB9D8F0}" destId="{DF5DC33E-95CE-4CA6-BE95-506B768AB5EC}" srcOrd="7" destOrd="0" presId="urn:microsoft.com/office/officeart/2005/8/layout/radial4"/>
    <dgm:cxn modelId="{7B6387A5-15FF-4164-8CC8-AD61C4CDC502}" type="presParOf" srcId="{EA3F2326-A1AD-41FA-B3CA-7EA4ADB9D8F0}" destId="{BEFD7159-DFC1-4053-9F26-261975E1E5B2}" srcOrd="8" destOrd="0" presId="urn:microsoft.com/office/officeart/2005/8/layout/radial4"/>
    <dgm:cxn modelId="{7B02DA94-0D51-41B6-A75F-A87853F957CB}" type="presParOf" srcId="{EA3F2326-A1AD-41FA-B3CA-7EA4ADB9D8F0}" destId="{825D5CF1-06F9-4E24-B793-FB2B013E6CD5}" srcOrd="9" destOrd="0" presId="urn:microsoft.com/office/officeart/2005/8/layout/radial4"/>
    <dgm:cxn modelId="{25C9EB17-3549-4346-86A5-D28DF63D16B6}" type="presParOf" srcId="{EA3F2326-A1AD-41FA-B3CA-7EA4ADB9D8F0}" destId="{9877E0AE-D600-4985-91AB-FBF5D13D03C8}" srcOrd="10" destOrd="0" presId="urn:microsoft.com/office/officeart/2005/8/layout/radial4"/>
    <dgm:cxn modelId="{BEA61E08-2D3C-415A-9AC1-12AF77F18CA5}" type="presParOf" srcId="{EA3F2326-A1AD-41FA-B3CA-7EA4ADB9D8F0}" destId="{284765F8-6C60-4104-940D-FB15CCD835DD}" srcOrd="11" destOrd="0" presId="urn:microsoft.com/office/officeart/2005/8/layout/radial4"/>
    <dgm:cxn modelId="{A1D2E2A2-52D2-44BB-848F-C6EE9FCE2BD3}" type="presParOf" srcId="{EA3F2326-A1AD-41FA-B3CA-7EA4ADB9D8F0}" destId="{136D67E6-6F9C-496C-B170-B8B358939846}" srcOrd="12" destOrd="0" presId="urn:microsoft.com/office/officeart/2005/8/layout/radial4"/>
    <dgm:cxn modelId="{A6D24400-7F20-4DCE-AF54-61A2C2993349}" type="presParOf" srcId="{EA3F2326-A1AD-41FA-B3CA-7EA4ADB9D8F0}" destId="{E14078CF-CCAF-48FC-9085-2322AD0A11F1}" srcOrd="13" destOrd="0" presId="urn:microsoft.com/office/officeart/2005/8/layout/radial4"/>
    <dgm:cxn modelId="{923D9EB7-4D1A-49FE-9E4F-57BE2A357171}" type="presParOf" srcId="{EA3F2326-A1AD-41FA-B3CA-7EA4ADB9D8F0}" destId="{E4701A60-0A2E-4F9B-863B-73F2481CE804}" srcOrd="14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73B6F-448D-43E2-8ADA-ABC4E27FC0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20CE37-E059-4A3C-9E4E-13BB233F4436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v-SE" sz="1400" dirty="0"/>
            <a:t>Staden skall över tid eftersträva resultatöverskott motsvarande minst två procent av kommunens skatteintäkter och kommunalekonomisk utjämning. Resultatnivån skall vara förenlig med stadens riskexponering.</a:t>
          </a:r>
        </a:p>
      </dgm:t>
    </dgm:pt>
    <dgm:pt modelId="{7918A170-9595-4E2A-96BA-A19ED68EE436}" type="parTrans" cxnId="{8DD5AA84-5BAE-4F56-B6F0-E5C52D2A65A4}">
      <dgm:prSet/>
      <dgm:spPr/>
      <dgm:t>
        <a:bodyPr/>
        <a:lstStyle/>
        <a:p>
          <a:endParaRPr lang="sv-SE"/>
        </a:p>
      </dgm:t>
    </dgm:pt>
    <dgm:pt modelId="{6C8C4980-EBCD-47C8-AF79-83AA843E0D9A}" type="sibTrans" cxnId="{8DD5AA84-5BAE-4F56-B6F0-E5C52D2A65A4}">
      <dgm:prSet/>
      <dgm:spPr/>
      <dgm:t>
        <a:bodyPr/>
        <a:lstStyle/>
        <a:p>
          <a:endParaRPr lang="sv-SE"/>
        </a:p>
      </dgm:t>
    </dgm:pt>
    <dgm:pt modelId="{3697FD60-9E4C-4C15-A6FE-4E6A50F42328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v-SE" sz="1400" dirty="0"/>
            <a:t>Staden kan (enligt särskilt regelverk) använda sig av resultatutjämningsreserv för att utjämna förändrade </a:t>
          </a:r>
          <a:r>
            <a:rPr lang="sv-SE" sz="1400" dirty="0" err="1" smtClean="0"/>
            <a:t>omvärlds-förutsättningar</a:t>
          </a:r>
          <a:r>
            <a:rPr lang="sv-SE" sz="1400" dirty="0" smtClean="0"/>
            <a:t> </a:t>
          </a:r>
          <a:r>
            <a:rPr lang="sv-SE" sz="1400" dirty="0"/>
            <a:t>på grund av framförallt konjunkturella svängningar.</a:t>
          </a:r>
        </a:p>
      </dgm:t>
    </dgm:pt>
    <dgm:pt modelId="{BDDA39F5-7942-496D-ACFE-FF2D09CCD339}" type="parTrans" cxnId="{126D1C19-0A24-4523-9AD7-82DEF1BBE209}">
      <dgm:prSet/>
      <dgm:spPr/>
      <dgm:t>
        <a:bodyPr/>
        <a:lstStyle/>
        <a:p>
          <a:endParaRPr lang="sv-SE"/>
        </a:p>
      </dgm:t>
    </dgm:pt>
    <dgm:pt modelId="{8D0150B3-2CB5-4A58-9F53-D354BF10883E}" type="sibTrans" cxnId="{126D1C19-0A24-4523-9AD7-82DEF1BBE209}">
      <dgm:prSet/>
      <dgm:spPr/>
      <dgm:t>
        <a:bodyPr/>
        <a:lstStyle/>
        <a:p>
          <a:endParaRPr lang="sv-SE"/>
        </a:p>
      </dgm:t>
    </dgm:pt>
    <dgm:pt modelId="{18CD16D6-A71C-468A-A33D-5E5570EEA27F}">
      <dgm:prSet phldrT="[Text]" custT="1"/>
      <dgm:spPr>
        <a:solidFill>
          <a:schemeClr val="accent4">
            <a:lumMod val="50000"/>
          </a:schemeClr>
        </a:solidFill>
      </dgm:spPr>
      <dgm:t>
        <a:bodyPr rIns="0"/>
        <a:lstStyle/>
        <a:p>
          <a:r>
            <a:rPr lang="sv-SE" sz="1400" dirty="0">
              <a:solidFill>
                <a:schemeClr val="bg1"/>
              </a:solidFill>
            </a:rPr>
            <a:t>Staden skall i samband med betydande beslut om att ingå långsiktiga åtaganden i alla former eller att avyttra egendom värdera de finansiella konsekvenserna för stadens förmåga att upprätthålla god ekonomisk hushållning</a:t>
          </a:r>
        </a:p>
      </dgm:t>
    </dgm:pt>
    <dgm:pt modelId="{FB142578-31AC-49D6-898C-3463D7A893EB}" type="parTrans" cxnId="{99210FA3-654C-4263-963A-C0B1B56AE40E}">
      <dgm:prSet/>
      <dgm:spPr/>
      <dgm:t>
        <a:bodyPr/>
        <a:lstStyle/>
        <a:p>
          <a:endParaRPr lang="sv-SE"/>
        </a:p>
      </dgm:t>
    </dgm:pt>
    <dgm:pt modelId="{A7334D4F-21B0-4CF6-AD6B-7FA0282E3ABE}" type="sibTrans" cxnId="{99210FA3-654C-4263-963A-C0B1B56AE40E}">
      <dgm:prSet/>
      <dgm:spPr/>
      <dgm:t>
        <a:bodyPr/>
        <a:lstStyle/>
        <a:p>
          <a:endParaRPr lang="sv-SE"/>
        </a:p>
      </dgm:t>
    </dgm:pt>
    <dgm:pt modelId="{9241472D-F764-4E27-BCC6-A844444B7F86}" type="pres">
      <dgm:prSet presAssocID="{6DC73B6F-448D-43E2-8ADA-ABC4E27FC0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8924789-20C8-4D02-85F9-9BD6CBBF6CA2}" type="pres">
      <dgm:prSet presAssocID="{ED20CE37-E059-4A3C-9E4E-13BB233F4436}" presName="parentLin" presStyleCnt="0"/>
      <dgm:spPr/>
    </dgm:pt>
    <dgm:pt modelId="{C02D8D1F-CE90-4531-A26E-0DC55F6F2417}" type="pres">
      <dgm:prSet presAssocID="{ED20CE37-E059-4A3C-9E4E-13BB233F4436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8E8B9C60-370B-4A85-93DD-88427A80E0C2}" type="pres">
      <dgm:prSet presAssocID="{ED20CE37-E059-4A3C-9E4E-13BB233F4436}" presName="parentText" presStyleLbl="node1" presStyleIdx="0" presStyleCnt="3" custScaleX="124090" custScaleY="186119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23F71E-9196-4315-9E3C-38A0FA526CCC}" type="pres">
      <dgm:prSet presAssocID="{ED20CE37-E059-4A3C-9E4E-13BB233F4436}" presName="negativeSpace" presStyleCnt="0"/>
      <dgm:spPr/>
    </dgm:pt>
    <dgm:pt modelId="{C4834C53-B51D-4B13-85FA-BB350D163DB6}" type="pres">
      <dgm:prSet presAssocID="{ED20CE37-E059-4A3C-9E4E-13BB233F4436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07E2A1F-6B25-45FF-9D81-C63555D406F6}" type="pres">
      <dgm:prSet presAssocID="{6C8C4980-EBCD-47C8-AF79-83AA843E0D9A}" presName="spaceBetweenRectangles" presStyleCnt="0"/>
      <dgm:spPr/>
    </dgm:pt>
    <dgm:pt modelId="{48C2404A-248D-45DF-875F-27C5D1D3083E}" type="pres">
      <dgm:prSet presAssocID="{3697FD60-9E4C-4C15-A6FE-4E6A50F42328}" presName="parentLin" presStyleCnt="0"/>
      <dgm:spPr/>
    </dgm:pt>
    <dgm:pt modelId="{8F4E6E83-E0C8-493C-97BE-41EFFC656934}" type="pres">
      <dgm:prSet presAssocID="{3697FD60-9E4C-4C15-A6FE-4E6A50F42328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785A5241-3E97-4183-92B7-44177E1BD41D}" type="pres">
      <dgm:prSet presAssocID="{3697FD60-9E4C-4C15-A6FE-4E6A50F42328}" presName="parentText" presStyleLbl="node1" presStyleIdx="1" presStyleCnt="3" custScaleX="124090" custScaleY="16378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80F414-D1EB-4B77-B9BC-528A8C070F3F}" type="pres">
      <dgm:prSet presAssocID="{3697FD60-9E4C-4C15-A6FE-4E6A50F42328}" presName="negativeSpace" presStyleCnt="0"/>
      <dgm:spPr/>
    </dgm:pt>
    <dgm:pt modelId="{004E062C-B945-40F0-978C-B9445767FDBC}" type="pres">
      <dgm:prSet presAssocID="{3697FD60-9E4C-4C15-A6FE-4E6A50F42328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04CCA31C-B6FF-4B4F-A6D5-59AD4D26C17E}" type="pres">
      <dgm:prSet presAssocID="{8D0150B3-2CB5-4A58-9F53-D354BF10883E}" presName="spaceBetweenRectangles" presStyleCnt="0"/>
      <dgm:spPr/>
    </dgm:pt>
    <dgm:pt modelId="{83CD3A4D-1328-4CE8-AF6D-BC1749F5419F}" type="pres">
      <dgm:prSet presAssocID="{18CD16D6-A71C-468A-A33D-5E5570EEA27F}" presName="parentLin" presStyleCnt="0"/>
      <dgm:spPr/>
    </dgm:pt>
    <dgm:pt modelId="{BBA25D13-E435-4F61-988A-69490AC58C5A}" type="pres">
      <dgm:prSet presAssocID="{18CD16D6-A71C-468A-A33D-5E5570EEA27F}" presName="parentLeftMargin" presStyleLbl="node1" presStyleIdx="1" presStyleCnt="3"/>
      <dgm:spPr/>
      <dgm:t>
        <a:bodyPr/>
        <a:lstStyle/>
        <a:p>
          <a:endParaRPr lang="sv-SE"/>
        </a:p>
      </dgm:t>
    </dgm:pt>
    <dgm:pt modelId="{7D7B0B24-C18B-4F41-AD9C-364B901E343A}" type="pres">
      <dgm:prSet presAssocID="{18CD16D6-A71C-468A-A33D-5E5570EEA27F}" presName="parentText" presStyleLbl="node1" presStyleIdx="2" presStyleCnt="3" custScaleX="124090" custScaleY="15616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58F1B40-5570-4420-84E1-112DF3D4404D}" type="pres">
      <dgm:prSet presAssocID="{18CD16D6-A71C-468A-A33D-5E5570EEA27F}" presName="negativeSpace" presStyleCnt="0"/>
      <dgm:spPr/>
    </dgm:pt>
    <dgm:pt modelId="{F587F57E-300E-4EAF-9919-8531DC734661}" type="pres">
      <dgm:prSet presAssocID="{18CD16D6-A71C-468A-A33D-5E5570EEA27F}" presName="childText" presStyleLbl="conFgAcc1" presStyleIdx="2" presStyleCnt="3" custLinFactNeighborX="50" custLinFactNeighborY="-2122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</dgm:ptLst>
  <dgm:cxnLst>
    <dgm:cxn modelId="{E61F783C-E16B-40D1-969E-767DC788FF84}" type="presOf" srcId="{18CD16D6-A71C-468A-A33D-5E5570EEA27F}" destId="{7D7B0B24-C18B-4F41-AD9C-364B901E343A}" srcOrd="1" destOrd="0" presId="urn:microsoft.com/office/officeart/2005/8/layout/list1"/>
    <dgm:cxn modelId="{8DD5AA84-5BAE-4F56-B6F0-E5C52D2A65A4}" srcId="{6DC73B6F-448D-43E2-8ADA-ABC4E27FC0DE}" destId="{ED20CE37-E059-4A3C-9E4E-13BB233F4436}" srcOrd="0" destOrd="0" parTransId="{7918A170-9595-4E2A-96BA-A19ED68EE436}" sibTransId="{6C8C4980-EBCD-47C8-AF79-83AA843E0D9A}"/>
    <dgm:cxn modelId="{60FFE714-18E0-4327-9FA1-566769C86C66}" type="presOf" srcId="{3697FD60-9E4C-4C15-A6FE-4E6A50F42328}" destId="{8F4E6E83-E0C8-493C-97BE-41EFFC656934}" srcOrd="0" destOrd="0" presId="urn:microsoft.com/office/officeart/2005/8/layout/list1"/>
    <dgm:cxn modelId="{126D1C19-0A24-4523-9AD7-82DEF1BBE209}" srcId="{6DC73B6F-448D-43E2-8ADA-ABC4E27FC0DE}" destId="{3697FD60-9E4C-4C15-A6FE-4E6A50F42328}" srcOrd="1" destOrd="0" parTransId="{BDDA39F5-7942-496D-ACFE-FF2D09CCD339}" sibTransId="{8D0150B3-2CB5-4A58-9F53-D354BF10883E}"/>
    <dgm:cxn modelId="{072F303D-E662-493C-9312-898A7C0C59C8}" type="presOf" srcId="{3697FD60-9E4C-4C15-A6FE-4E6A50F42328}" destId="{785A5241-3E97-4183-92B7-44177E1BD41D}" srcOrd="1" destOrd="0" presId="urn:microsoft.com/office/officeart/2005/8/layout/list1"/>
    <dgm:cxn modelId="{C19CB8F1-5B13-42C8-86A0-D0D25FFF63FC}" type="presOf" srcId="{6DC73B6F-448D-43E2-8ADA-ABC4E27FC0DE}" destId="{9241472D-F764-4E27-BCC6-A844444B7F86}" srcOrd="0" destOrd="0" presId="urn:microsoft.com/office/officeart/2005/8/layout/list1"/>
    <dgm:cxn modelId="{AB466B83-63B2-42E5-9418-4E6C3247D2F2}" type="presOf" srcId="{ED20CE37-E059-4A3C-9E4E-13BB233F4436}" destId="{8E8B9C60-370B-4A85-93DD-88427A80E0C2}" srcOrd="1" destOrd="0" presId="urn:microsoft.com/office/officeart/2005/8/layout/list1"/>
    <dgm:cxn modelId="{99210FA3-654C-4263-963A-C0B1B56AE40E}" srcId="{6DC73B6F-448D-43E2-8ADA-ABC4E27FC0DE}" destId="{18CD16D6-A71C-468A-A33D-5E5570EEA27F}" srcOrd="2" destOrd="0" parTransId="{FB142578-31AC-49D6-898C-3463D7A893EB}" sibTransId="{A7334D4F-21B0-4CF6-AD6B-7FA0282E3ABE}"/>
    <dgm:cxn modelId="{93BFA165-B9C3-4F85-998A-BCB2AEA8B457}" type="presOf" srcId="{ED20CE37-E059-4A3C-9E4E-13BB233F4436}" destId="{C02D8D1F-CE90-4531-A26E-0DC55F6F2417}" srcOrd="0" destOrd="0" presId="urn:microsoft.com/office/officeart/2005/8/layout/list1"/>
    <dgm:cxn modelId="{438309D2-540E-4836-9643-C02EBA165AA5}" type="presOf" srcId="{18CD16D6-A71C-468A-A33D-5E5570EEA27F}" destId="{BBA25D13-E435-4F61-988A-69490AC58C5A}" srcOrd="0" destOrd="0" presId="urn:microsoft.com/office/officeart/2005/8/layout/list1"/>
    <dgm:cxn modelId="{4287AF70-F2D8-430C-B5C8-DA753392A18B}" type="presParOf" srcId="{9241472D-F764-4E27-BCC6-A844444B7F86}" destId="{98924789-20C8-4D02-85F9-9BD6CBBF6CA2}" srcOrd="0" destOrd="0" presId="urn:microsoft.com/office/officeart/2005/8/layout/list1"/>
    <dgm:cxn modelId="{F1096542-B3D3-4664-854A-BE2E77EC0064}" type="presParOf" srcId="{98924789-20C8-4D02-85F9-9BD6CBBF6CA2}" destId="{C02D8D1F-CE90-4531-A26E-0DC55F6F2417}" srcOrd="0" destOrd="0" presId="urn:microsoft.com/office/officeart/2005/8/layout/list1"/>
    <dgm:cxn modelId="{A0FCBA77-0AA3-45B3-A640-ED6370C2C0E9}" type="presParOf" srcId="{98924789-20C8-4D02-85F9-9BD6CBBF6CA2}" destId="{8E8B9C60-370B-4A85-93DD-88427A80E0C2}" srcOrd="1" destOrd="0" presId="urn:microsoft.com/office/officeart/2005/8/layout/list1"/>
    <dgm:cxn modelId="{34DA9528-9DEB-4743-B5EA-25A2A93F9116}" type="presParOf" srcId="{9241472D-F764-4E27-BCC6-A844444B7F86}" destId="{1123F71E-9196-4315-9E3C-38A0FA526CCC}" srcOrd="1" destOrd="0" presId="urn:microsoft.com/office/officeart/2005/8/layout/list1"/>
    <dgm:cxn modelId="{213F4B7B-D1BB-4341-B980-9BA71D1FA9E6}" type="presParOf" srcId="{9241472D-F764-4E27-BCC6-A844444B7F86}" destId="{C4834C53-B51D-4B13-85FA-BB350D163DB6}" srcOrd="2" destOrd="0" presId="urn:microsoft.com/office/officeart/2005/8/layout/list1"/>
    <dgm:cxn modelId="{0A67E3B9-A020-449B-BE67-500D99B31344}" type="presParOf" srcId="{9241472D-F764-4E27-BCC6-A844444B7F86}" destId="{107E2A1F-6B25-45FF-9D81-C63555D406F6}" srcOrd="3" destOrd="0" presId="urn:microsoft.com/office/officeart/2005/8/layout/list1"/>
    <dgm:cxn modelId="{B32EB4CF-7872-40B9-A590-7784BC5BB924}" type="presParOf" srcId="{9241472D-F764-4E27-BCC6-A844444B7F86}" destId="{48C2404A-248D-45DF-875F-27C5D1D3083E}" srcOrd="4" destOrd="0" presId="urn:microsoft.com/office/officeart/2005/8/layout/list1"/>
    <dgm:cxn modelId="{2F718F3F-7377-4507-B12E-7625FB87C9D6}" type="presParOf" srcId="{48C2404A-248D-45DF-875F-27C5D1D3083E}" destId="{8F4E6E83-E0C8-493C-97BE-41EFFC656934}" srcOrd="0" destOrd="0" presId="urn:microsoft.com/office/officeart/2005/8/layout/list1"/>
    <dgm:cxn modelId="{6FB3790F-2965-4C31-81F9-EFD7CFBA0A68}" type="presParOf" srcId="{48C2404A-248D-45DF-875F-27C5D1D3083E}" destId="{785A5241-3E97-4183-92B7-44177E1BD41D}" srcOrd="1" destOrd="0" presId="urn:microsoft.com/office/officeart/2005/8/layout/list1"/>
    <dgm:cxn modelId="{DC4C21F8-E0C6-4EA2-9160-E419FC30B643}" type="presParOf" srcId="{9241472D-F764-4E27-BCC6-A844444B7F86}" destId="{5A80F414-D1EB-4B77-B9BC-528A8C070F3F}" srcOrd="5" destOrd="0" presId="urn:microsoft.com/office/officeart/2005/8/layout/list1"/>
    <dgm:cxn modelId="{300F8E67-7A70-4B68-B02C-96435FA47C75}" type="presParOf" srcId="{9241472D-F764-4E27-BCC6-A844444B7F86}" destId="{004E062C-B945-40F0-978C-B9445767FDBC}" srcOrd="6" destOrd="0" presId="urn:microsoft.com/office/officeart/2005/8/layout/list1"/>
    <dgm:cxn modelId="{A503A599-0CD0-4C54-84D8-BD03D27EBC1D}" type="presParOf" srcId="{9241472D-F764-4E27-BCC6-A844444B7F86}" destId="{04CCA31C-B6FF-4B4F-A6D5-59AD4D26C17E}" srcOrd="7" destOrd="0" presId="urn:microsoft.com/office/officeart/2005/8/layout/list1"/>
    <dgm:cxn modelId="{76F5FF10-4C80-443A-A47F-8362E8AB0BA0}" type="presParOf" srcId="{9241472D-F764-4E27-BCC6-A844444B7F86}" destId="{83CD3A4D-1328-4CE8-AF6D-BC1749F5419F}" srcOrd="8" destOrd="0" presId="urn:microsoft.com/office/officeart/2005/8/layout/list1"/>
    <dgm:cxn modelId="{E1E5B0D3-7BB0-41F0-BEFD-0638B340EA0C}" type="presParOf" srcId="{83CD3A4D-1328-4CE8-AF6D-BC1749F5419F}" destId="{BBA25D13-E435-4F61-988A-69490AC58C5A}" srcOrd="0" destOrd="0" presId="urn:microsoft.com/office/officeart/2005/8/layout/list1"/>
    <dgm:cxn modelId="{F165D3A0-A122-44AB-8A70-BFBFAE30F3C6}" type="presParOf" srcId="{83CD3A4D-1328-4CE8-AF6D-BC1749F5419F}" destId="{7D7B0B24-C18B-4F41-AD9C-364B901E343A}" srcOrd="1" destOrd="0" presId="urn:microsoft.com/office/officeart/2005/8/layout/list1"/>
    <dgm:cxn modelId="{E963ACED-AD6E-4EA9-8024-DC734881951A}" type="presParOf" srcId="{9241472D-F764-4E27-BCC6-A844444B7F86}" destId="{358F1B40-5570-4420-84E1-112DF3D4404D}" srcOrd="9" destOrd="0" presId="urn:microsoft.com/office/officeart/2005/8/layout/list1"/>
    <dgm:cxn modelId="{20E69342-60D6-4BFE-BB14-4AC818D40FAB}" type="presParOf" srcId="{9241472D-F764-4E27-BCC6-A844444B7F86}" destId="{F587F57E-300E-4EAF-9919-8531DC7346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A355-4629-4822-BCB4-11D6BE73B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18468AD-BF09-45DB-9BC4-8F4FFA3A2530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v-SE" sz="1400" dirty="0"/>
            <a:t>Staden skall över tid säkerställa att investeringsvolymerna är förenliga med stadens långsiktiga finansieringsförmåga. Hög egenfinansieringsgrad skall eftersträvas.</a:t>
          </a:r>
        </a:p>
      </dgm:t>
    </dgm:pt>
    <dgm:pt modelId="{F848011F-2A41-47C0-96CF-891923CE7152}" type="parTrans" cxnId="{D548C186-598F-49C0-88D7-3FE151E20FC7}">
      <dgm:prSet/>
      <dgm:spPr/>
      <dgm:t>
        <a:bodyPr/>
        <a:lstStyle/>
        <a:p>
          <a:endParaRPr lang="sv-SE"/>
        </a:p>
      </dgm:t>
    </dgm:pt>
    <dgm:pt modelId="{6B8BFFC1-E073-459F-B1D8-FBC41FDEA86F}" type="sibTrans" cxnId="{D548C186-598F-49C0-88D7-3FE151E20FC7}">
      <dgm:prSet/>
      <dgm:spPr/>
      <dgm:t>
        <a:bodyPr/>
        <a:lstStyle/>
        <a:p>
          <a:endParaRPr lang="sv-SE"/>
        </a:p>
      </dgm:t>
    </dgm:pt>
    <dgm:pt modelId="{A1CE6F40-6C60-429D-BAAC-4171BAB50D27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v-SE" sz="1400" dirty="0"/>
            <a:t>Staden skall över tid bedriva stadsutveckling och exploatering inom ramen för god ekonomisk hushållning</a:t>
          </a:r>
        </a:p>
      </dgm:t>
    </dgm:pt>
    <dgm:pt modelId="{CC45AA50-4D03-4844-984B-9D8D6248F91E}" type="parTrans" cxnId="{D75BA80A-6D3F-4B99-985A-6D0B1C3797E2}">
      <dgm:prSet/>
      <dgm:spPr/>
      <dgm:t>
        <a:bodyPr/>
        <a:lstStyle/>
        <a:p>
          <a:endParaRPr lang="sv-SE"/>
        </a:p>
      </dgm:t>
    </dgm:pt>
    <dgm:pt modelId="{7017B29E-73F9-4505-BA29-64D8B1075597}" type="sibTrans" cxnId="{D75BA80A-6D3F-4B99-985A-6D0B1C3797E2}">
      <dgm:prSet/>
      <dgm:spPr/>
      <dgm:t>
        <a:bodyPr/>
        <a:lstStyle/>
        <a:p>
          <a:endParaRPr lang="sv-SE"/>
        </a:p>
      </dgm:t>
    </dgm:pt>
    <dgm:pt modelId="{042AEE02-A4CB-49C1-A04F-F243BF762266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v-SE" sz="1400" dirty="0"/>
            <a:t>Staden skall över tid värdera och säkerställa de finansiella åtaganden som är kopplade till ägandet av stadens bolag.</a:t>
          </a:r>
        </a:p>
      </dgm:t>
    </dgm:pt>
    <dgm:pt modelId="{ADE6217E-314F-4DF4-B486-3D60EA97CC3E}" type="parTrans" cxnId="{437F85C6-CAAB-4EB4-A513-597F90F0DFB7}">
      <dgm:prSet/>
      <dgm:spPr/>
      <dgm:t>
        <a:bodyPr/>
        <a:lstStyle/>
        <a:p>
          <a:endParaRPr lang="sv-SE"/>
        </a:p>
      </dgm:t>
    </dgm:pt>
    <dgm:pt modelId="{4C02726F-EC46-4995-9997-BF272961AB55}" type="sibTrans" cxnId="{437F85C6-CAAB-4EB4-A513-597F90F0DFB7}">
      <dgm:prSet/>
      <dgm:spPr/>
      <dgm:t>
        <a:bodyPr/>
        <a:lstStyle/>
        <a:p>
          <a:endParaRPr lang="sv-SE"/>
        </a:p>
      </dgm:t>
    </dgm:pt>
    <dgm:pt modelId="{D7780169-5CDF-4C45-BCED-CE6A6BCCF188}" type="pres">
      <dgm:prSet presAssocID="{9612A355-4629-4822-BCB4-11D6BE73B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E61A0F9-5E93-4A03-BC10-B11C8BC0D321}" type="pres">
      <dgm:prSet presAssocID="{418468AD-BF09-45DB-9BC4-8F4FFA3A2530}" presName="parentLin" presStyleCnt="0"/>
      <dgm:spPr/>
    </dgm:pt>
    <dgm:pt modelId="{F63734AB-8157-4EC1-979A-A72622A7CCEA}" type="pres">
      <dgm:prSet presAssocID="{418468AD-BF09-45DB-9BC4-8F4FFA3A2530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85D8BA77-35BE-4BAB-AAAF-E5B306A85C86}" type="pres">
      <dgm:prSet presAssocID="{418468AD-BF09-45DB-9BC4-8F4FFA3A2530}" presName="parentText" presStyleLbl="node1" presStyleIdx="0" presStyleCnt="3" custScaleX="125048" custScaleY="165855" custLinFactNeighborX="18885" custLinFactNeighborY="-128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871FE2-1966-4D12-8EF5-C5403534C4F6}" type="pres">
      <dgm:prSet presAssocID="{418468AD-BF09-45DB-9BC4-8F4FFA3A2530}" presName="negativeSpace" presStyleCnt="0"/>
      <dgm:spPr/>
    </dgm:pt>
    <dgm:pt modelId="{E3115D25-D1AC-41CB-96FB-00E4D16F36B3}" type="pres">
      <dgm:prSet presAssocID="{418468AD-BF09-45DB-9BC4-8F4FFA3A2530}" presName="childText" presStyleLbl="conFgAcc1" presStyleIdx="0" presStyleCnt="3" custAng="0" custScaleY="96709" custLinFactNeighborX="364" custLinFactNeighborY="8842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CBBFB386-FF18-4CEE-8E12-3095B568166C}" type="pres">
      <dgm:prSet presAssocID="{6B8BFFC1-E073-459F-B1D8-FBC41FDEA86F}" presName="spaceBetweenRectangles" presStyleCnt="0"/>
      <dgm:spPr/>
    </dgm:pt>
    <dgm:pt modelId="{DDBEA1DF-7F74-4184-A086-ED3707C02379}" type="pres">
      <dgm:prSet presAssocID="{A1CE6F40-6C60-429D-BAAC-4171BAB50D27}" presName="parentLin" presStyleCnt="0"/>
      <dgm:spPr/>
    </dgm:pt>
    <dgm:pt modelId="{ACA382F9-167D-4CEB-A315-A891D29A005F}" type="pres">
      <dgm:prSet presAssocID="{A1CE6F40-6C60-429D-BAAC-4171BAB50D27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C56600DF-FFCF-4111-9AB5-41764372C1F7}" type="pres">
      <dgm:prSet presAssocID="{A1CE6F40-6C60-429D-BAAC-4171BAB50D27}" presName="parentText" presStyleLbl="node1" presStyleIdx="1" presStyleCnt="3" custScaleX="126470" custScaleY="165290" custLinFactNeighborX="18885" custLinFactNeighborY="-128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AAF22F-3924-45A5-BEEC-388EE402D907}" type="pres">
      <dgm:prSet presAssocID="{A1CE6F40-6C60-429D-BAAC-4171BAB50D27}" presName="negativeSpace" presStyleCnt="0"/>
      <dgm:spPr/>
    </dgm:pt>
    <dgm:pt modelId="{13C3B961-5255-4F45-934D-10388C3A7B31}" type="pres">
      <dgm:prSet presAssocID="{A1CE6F40-6C60-429D-BAAC-4171BAB50D27}" presName="childText" presStyleLbl="conFgAcc1" presStyleIdx="1" presStyleCnt="3" custScaleY="94488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916ABBA1-16AF-4602-B9EE-593FD7171311}" type="pres">
      <dgm:prSet presAssocID="{7017B29E-73F9-4505-BA29-64D8B1075597}" presName="spaceBetweenRectangles" presStyleCnt="0"/>
      <dgm:spPr/>
    </dgm:pt>
    <dgm:pt modelId="{1CB12213-D514-489A-B0C1-9ABF7710D42A}" type="pres">
      <dgm:prSet presAssocID="{042AEE02-A4CB-49C1-A04F-F243BF762266}" presName="parentLin" presStyleCnt="0"/>
      <dgm:spPr/>
    </dgm:pt>
    <dgm:pt modelId="{A4721306-780D-48EA-8AD9-0C0416DF3DA9}" type="pres">
      <dgm:prSet presAssocID="{042AEE02-A4CB-49C1-A04F-F243BF762266}" presName="parentLeftMargin" presStyleLbl="node1" presStyleIdx="1" presStyleCnt="3"/>
      <dgm:spPr/>
      <dgm:t>
        <a:bodyPr/>
        <a:lstStyle/>
        <a:p>
          <a:endParaRPr lang="sv-SE"/>
        </a:p>
      </dgm:t>
    </dgm:pt>
    <dgm:pt modelId="{BA18AC1F-BCAB-425E-B1D6-175F0D94E423}" type="pres">
      <dgm:prSet presAssocID="{042AEE02-A4CB-49C1-A04F-F243BF762266}" presName="parentText" presStyleLbl="node1" presStyleIdx="2" presStyleCnt="3" custScaleX="126470" custScaleY="149931" custLinFactNeighborX="18885" custLinFactNeighborY="-128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832C07-0FE1-40F3-BEAD-6C066AD956F9}" type="pres">
      <dgm:prSet presAssocID="{042AEE02-A4CB-49C1-A04F-F243BF762266}" presName="negativeSpace" presStyleCnt="0"/>
      <dgm:spPr/>
    </dgm:pt>
    <dgm:pt modelId="{6425FBC4-45A9-4565-AF52-71678ED17C8E}" type="pres">
      <dgm:prSet presAssocID="{042AEE02-A4CB-49C1-A04F-F243BF762266}" presName="childText" presStyleLbl="conFgAcc1" presStyleIdx="2" presStyleCnt="3" custScaleY="94481">
        <dgm:presLayoutVars>
          <dgm:bulletEnabled val="1"/>
        </dgm:presLayoutVars>
      </dgm:prSet>
      <dgm:spPr>
        <a:solidFill>
          <a:srgbClr val="FF5050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</dgm:ptLst>
  <dgm:cxnLst>
    <dgm:cxn modelId="{D548C186-598F-49C0-88D7-3FE151E20FC7}" srcId="{9612A355-4629-4822-BCB4-11D6BE73B29D}" destId="{418468AD-BF09-45DB-9BC4-8F4FFA3A2530}" srcOrd="0" destOrd="0" parTransId="{F848011F-2A41-47C0-96CF-891923CE7152}" sibTransId="{6B8BFFC1-E073-459F-B1D8-FBC41FDEA86F}"/>
    <dgm:cxn modelId="{D75BA80A-6D3F-4B99-985A-6D0B1C3797E2}" srcId="{9612A355-4629-4822-BCB4-11D6BE73B29D}" destId="{A1CE6F40-6C60-429D-BAAC-4171BAB50D27}" srcOrd="1" destOrd="0" parTransId="{CC45AA50-4D03-4844-984B-9D8D6248F91E}" sibTransId="{7017B29E-73F9-4505-BA29-64D8B1075597}"/>
    <dgm:cxn modelId="{437F85C6-CAAB-4EB4-A513-597F90F0DFB7}" srcId="{9612A355-4629-4822-BCB4-11D6BE73B29D}" destId="{042AEE02-A4CB-49C1-A04F-F243BF762266}" srcOrd="2" destOrd="0" parTransId="{ADE6217E-314F-4DF4-B486-3D60EA97CC3E}" sibTransId="{4C02726F-EC46-4995-9997-BF272961AB55}"/>
    <dgm:cxn modelId="{0B8C857B-5DB7-44DF-93FB-0D8A7D49849C}" type="presOf" srcId="{418468AD-BF09-45DB-9BC4-8F4FFA3A2530}" destId="{F63734AB-8157-4EC1-979A-A72622A7CCEA}" srcOrd="0" destOrd="0" presId="urn:microsoft.com/office/officeart/2005/8/layout/list1"/>
    <dgm:cxn modelId="{2113B4AB-72C4-46C0-9695-0E4E7164A7EF}" type="presOf" srcId="{A1CE6F40-6C60-429D-BAAC-4171BAB50D27}" destId="{ACA382F9-167D-4CEB-A315-A891D29A005F}" srcOrd="0" destOrd="0" presId="urn:microsoft.com/office/officeart/2005/8/layout/list1"/>
    <dgm:cxn modelId="{853CB05E-50DD-42C7-8084-15904FDCD698}" type="presOf" srcId="{A1CE6F40-6C60-429D-BAAC-4171BAB50D27}" destId="{C56600DF-FFCF-4111-9AB5-41764372C1F7}" srcOrd="1" destOrd="0" presId="urn:microsoft.com/office/officeart/2005/8/layout/list1"/>
    <dgm:cxn modelId="{C3DF7865-8D81-4292-83A5-DD7150FD9868}" type="presOf" srcId="{418468AD-BF09-45DB-9BC4-8F4FFA3A2530}" destId="{85D8BA77-35BE-4BAB-AAAF-E5B306A85C86}" srcOrd="1" destOrd="0" presId="urn:microsoft.com/office/officeart/2005/8/layout/list1"/>
    <dgm:cxn modelId="{B92F8D95-B977-4021-9002-3C4AEC668F2D}" type="presOf" srcId="{9612A355-4629-4822-BCB4-11D6BE73B29D}" destId="{D7780169-5CDF-4C45-BCED-CE6A6BCCF188}" srcOrd="0" destOrd="0" presId="urn:microsoft.com/office/officeart/2005/8/layout/list1"/>
    <dgm:cxn modelId="{FB962C61-3E6F-4893-B17D-E4ADAC8F8E97}" type="presOf" srcId="{042AEE02-A4CB-49C1-A04F-F243BF762266}" destId="{BA18AC1F-BCAB-425E-B1D6-175F0D94E423}" srcOrd="1" destOrd="0" presId="urn:microsoft.com/office/officeart/2005/8/layout/list1"/>
    <dgm:cxn modelId="{BEF63B3A-824E-48AB-B792-7065D8DCDD04}" type="presOf" srcId="{042AEE02-A4CB-49C1-A04F-F243BF762266}" destId="{A4721306-780D-48EA-8AD9-0C0416DF3DA9}" srcOrd="0" destOrd="0" presId="urn:microsoft.com/office/officeart/2005/8/layout/list1"/>
    <dgm:cxn modelId="{C661E77F-49A9-4947-A67A-FB054371E0F6}" type="presParOf" srcId="{D7780169-5CDF-4C45-BCED-CE6A6BCCF188}" destId="{7E61A0F9-5E93-4A03-BC10-B11C8BC0D321}" srcOrd="0" destOrd="0" presId="urn:microsoft.com/office/officeart/2005/8/layout/list1"/>
    <dgm:cxn modelId="{F2EEA2CB-26CE-4408-BF9E-AD9C9BE30B3B}" type="presParOf" srcId="{7E61A0F9-5E93-4A03-BC10-B11C8BC0D321}" destId="{F63734AB-8157-4EC1-979A-A72622A7CCEA}" srcOrd="0" destOrd="0" presId="urn:microsoft.com/office/officeart/2005/8/layout/list1"/>
    <dgm:cxn modelId="{510F2412-3013-423A-A7A7-591ABA6B1A26}" type="presParOf" srcId="{7E61A0F9-5E93-4A03-BC10-B11C8BC0D321}" destId="{85D8BA77-35BE-4BAB-AAAF-E5B306A85C86}" srcOrd="1" destOrd="0" presId="urn:microsoft.com/office/officeart/2005/8/layout/list1"/>
    <dgm:cxn modelId="{B1AA0835-3550-4B68-82E4-98D6BAE50C72}" type="presParOf" srcId="{D7780169-5CDF-4C45-BCED-CE6A6BCCF188}" destId="{4E871FE2-1966-4D12-8EF5-C5403534C4F6}" srcOrd="1" destOrd="0" presId="urn:microsoft.com/office/officeart/2005/8/layout/list1"/>
    <dgm:cxn modelId="{54991119-F2A0-4279-9A49-CE7B192F1688}" type="presParOf" srcId="{D7780169-5CDF-4C45-BCED-CE6A6BCCF188}" destId="{E3115D25-D1AC-41CB-96FB-00E4D16F36B3}" srcOrd="2" destOrd="0" presId="urn:microsoft.com/office/officeart/2005/8/layout/list1"/>
    <dgm:cxn modelId="{A8AEAF2C-20F7-4F11-BC67-F3446142FBB7}" type="presParOf" srcId="{D7780169-5CDF-4C45-BCED-CE6A6BCCF188}" destId="{CBBFB386-FF18-4CEE-8E12-3095B568166C}" srcOrd="3" destOrd="0" presId="urn:microsoft.com/office/officeart/2005/8/layout/list1"/>
    <dgm:cxn modelId="{1F75750D-3545-4FA4-9B07-D2FB9119A5BA}" type="presParOf" srcId="{D7780169-5CDF-4C45-BCED-CE6A6BCCF188}" destId="{DDBEA1DF-7F74-4184-A086-ED3707C02379}" srcOrd="4" destOrd="0" presId="urn:microsoft.com/office/officeart/2005/8/layout/list1"/>
    <dgm:cxn modelId="{B4749985-425C-4CAD-BA0A-234E81C41E79}" type="presParOf" srcId="{DDBEA1DF-7F74-4184-A086-ED3707C02379}" destId="{ACA382F9-167D-4CEB-A315-A891D29A005F}" srcOrd="0" destOrd="0" presId="urn:microsoft.com/office/officeart/2005/8/layout/list1"/>
    <dgm:cxn modelId="{87748B23-6E40-4139-AA22-B8CECF4EDA0E}" type="presParOf" srcId="{DDBEA1DF-7F74-4184-A086-ED3707C02379}" destId="{C56600DF-FFCF-4111-9AB5-41764372C1F7}" srcOrd="1" destOrd="0" presId="urn:microsoft.com/office/officeart/2005/8/layout/list1"/>
    <dgm:cxn modelId="{05979A9A-AA5C-4D30-90C3-F9D9C0A255DB}" type="presParOf" srcId="{D7780169-5CDF-4C45-BCED-CE6A6BCCF188}" destId="{2EAAF22F-3924-45A5-BEEC-388EE402D907}" srcOrd="5" destOrd="0" presId="urn:microsoft.com/office/officeart/2005/8/layout/list1"/>
    <dgm:cxn modelId="{6064C65E-E8CB-4376-947B-5DC248A4D563}" type="presParOf" srcId="{D7780169-5CDF-4C45-BCED-CE6A6BCCF188}" destId="{13C3B961-5255-4F45-934D-10388C3A7B31}" srcOrd="6" destOrd="0" presId="urn:microsoft.com/office/officeart/2005/8/layout/list1"/>
    <dgm:cxn modelId="{353CD880-D2B2-4B2D-8F86-244E2F2AA87D}" type="presParOf" srcId="{D7780169-5CDF-4C45-BCED-CE6A6BCCF188}" destId="{916ABBA1-16AF-4602-B9EE-593FD7171311}" srcOrd="7" destOrd="0" presId="urn:microsoft.com/office/officeart/2005/8/layout/list1"/>
    <dgm:cxn modelId="{81BC059D-1277-4A24-896C-694E8B5789E4}" type="presParOf" srcId="{D7780169-5CDF-4C45-BCED-CE6A6BCCF188}" destId="{1CB12213-D514-489A-B0C1-9ABF7710D42A}" srcOrd="8" destOrd="0" presId="urn:microsoft.com/office/officeart/2005/8/layout/list1"/>
    <dgm:cxn modelId="{EFCA6690-606A-42A8-ADF2-CC3D9690BAB3}" type="presParOf" srcId="{1CB12213-D514-489A-B0C1-9ABF7710D42A}" destId="{A4721306-780D-48EA-8AD9-0C0416DF3DA9}" srcOrd="0" destOrd="0" presId="urn:microsoft.com/office/officeart/2005/8/layout/list1"/>
    <dgm:cxn modelId="{80C3BB87-411D-4FC9-A943-00108E177320}" type="presParOf" srcId="{1CB12213-D514-489A-B0C1-9ABF7710D42A}" destId="{BA18AC1F-BCAB-425E-B1D6-175F0D94E423}" srcOrd="1" destOrd="0" presId="urn:microsoft.com/office/officeart/2005/8/layout/list1"/>
    <dgm:cxn modelId="{8BF66441-E713-4FC1-9FF9-A8AC8342149B}" type="presParOf" srcId="{D7780169-5CDF-4C45-BCED-CE6A6BCCF188}" destId="{5A832C07-0FE1-40F3-BEAD-6C066AD956F9}" srcOrd="9" destOrd="0" presId="urn:microsoft.com/office/officeart/2005/8/layout/list1"/>
    <dgm:cxn modelId="{C56A6506-D08D-480E-AA49-9C12A9937295}" type="presParOf" srcId="{D7780169-5CDF-4C45-BCED-CE6A6BCCF188}" destId="{6425FBC4-45A9-4565-AF52-71678ED17C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5501B-B738-45FD-B4E6-3443764E06E5}">
      <dsp:nvSpPr>
        <dsp:cNvPr id="0" name=""/>
        <dsp:cNvSpPr/>
      </dsp:nvSpPr>
      <dsp:spPr>
        <a:xfrm rot="21300000">
          <a:off x="13249" y="1762496"/>
          <a:ext cx="4290972" cy="491381"/>
        </a:xfrm>
        <a:prstGeom prst="mathMinus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BB45C-1E14-4F64-B43A-0950D9F5848D}">
      <dsp:nvSpPr>
        <dsp:cNvPr id="0" name=""/>
        <dsp:cNvSpPr/>
      </dsp:nvSpPr>
      <dsp:spPr>
        <a:xfrm>
          <a:off x="518096" y="200818"/>
          <a:ext cx="1295241" cy="1606550"/>
        </a:xfrm>
        <a:prstGeom prst="downArrow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9B86C-4DA5-40AE-B21F-03769E37D140}">
      <dsp:nvSpPr>
        <dsp:cNvPr id="0" name=""/>
        <dsp:cNvSpPr/>
      </dsp:nvSpPr>
      <dsp:spPr>
        <a:xfrm>
          <a:off x="1985380" y="0"/>
          <a:ext cx="1987349" cy="168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dirty="0"/>
            <a:t>Intäkter</a:t>
          </a:r>
        </a:p>
      </dsp:txBody>
      <dsp:txXfrm>
        <a:off x="1985380" y="0"/>
        <a:ext cx="1987349" cy="1686877"/>
      </dsp:txXfrm>
    </dsp:sp>
    <dsp:sp modelId="{443EE3A6-8147-435F-B94D-1710A66486D5}">
      <dsp:nvSpPr>
        <dsp:cNvPr id="0" name=""/>
        <dsp:cNvSpPr/>
      </dsp:nvSpPr>
      <dsp:spPr>
        <a:xfrm>
          <a:off x="2504133" y="2209006"/>
          <a:ext cx="1295241" cy="1606550"/>
        </a:xfrm>
        <a:prstGeom prst="upArrow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5E6F-79CB-47AD-8BA8-78EFC0E2043F}">
      <dsp:nvSpPr>
        <dsp:cNvPr id="0" name=""/>
        <dsp:cNvSpPr/>
      </dsp:nvSpPr>
      <dsp:spPr>
        <a:xfrm>
          <a:off x="373975" y="2329497"/>
          <a:ext cx="1928880" cy="168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/>
            <a:t>Kostnader</a:t>
          </a:r>
        </a:p>
      </dsp:txBody>
      <dsp:txXfrm>
        <a:off x="373975" y="2329497"/>
        <a:ext cx="1928880" cy="16868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594D6E-9CB8-4406-B635-FA5F379FC11D}">
      <dsp:nvSpPr>
        <dsp:cNvPr id="0" name=""/>
        <dsp:cNvSpPr/>
      </dsp:nvSpPr>
      <dsp:spPr>
        <a:xfrm>
          <a:off x="0" y="356"/>
          <a:ext cx="2676218" cy="101955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/>
            <a:t>Intäkter</a:t>
          </a:r>
        </a:p>
      </dsp:txBody>
      <dsp:txXfrm>
        <a:off x="0" y="356"/>
        <a:ext cx="2676218" cy="1019557"/>
      </dsp:txXfrm>
    </dsp:sp>
    <dsp:sp modelId="{D45A8ED0-2124-47EC-BA2B-30B9A2435FB9}">
      <dsp:nvSpPr>
        <dsp:cNvPr id="0" name=""/>
        <dsp:cNvSpPr/>
      </dsp:nvSpPr>
      <dsp:spPr>
        <a:xfrm rot="10800000">
          <a:off x="952251" y="1274704"/>
          <a:ext cx="771715" cy="519373"/>
        </a:xfrm>
        <a:prstGeom prst="mathMinus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4600" kern="1200" dirty="0"/>
        </a:p>
      </dsp:txBody>
      <dsp:txXfrm rot="10800000">
        <a:off x="952251" y="1274704"/>
        <a:ext cx="771715" cy="519373"/>
      </dsp:txXfrm>
    </dsp:sp>
    <dsp:sp modelId="{F655B33E-2813-4AD4-93F6-142673A0FC75}">
      <dsp:nvSpPr>
        <dsp:cNvPr id="0" name=""/>
        <dsp:cNvSpPr/>
      </dsp:nvSpPr>
      <dsp:spPr>
        <a:xfrm>
          <a:off x="0" y="2048868"/>
          <a:ext cx="2676218" cy="96821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/>
            <a:t>Kostnader</a:t>
          </a:r>
        </a:p>
      </dsp:txBody>
      <dsp:txXfrm>
        <a:off x="0" y="2048868"/>
        <a:ext cx="2676218" cy="968218"/>
      </dsp:txXfrm>
    </dsp:sp>
    <dsp:sp modelId="{6C11F0D6-C030-4AA0-A0A9-8DF8AA562483}">
      <dsp:nvSpPr>
        <dsp:cNvPr id="0" name=""/>
        <dsp:cNvSpPr/>
      </dsp:nvSpPr>
      <dsp:spPr>
        <a:xfrm rot="10800000">
          <a:off x="919042" y="3100837"/>
          <a:ext cx="838132" cy="509503"/>
        </a:xfrm>
        <a:prstGeom prst="mathEqual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200" kern="1200"/>
        </a:p>
      </dsp:txBody>
      <dsp:txXfrm rot="10800000">
        <a:off x="919042" y="3100837"/>
        <a:ext cx="838132" cy="509503"/>
      </dsp:txXfrm>
    </dsp:sp>
    <dsp:sp modelId="{DFFC00E5-CEEB-484E-903E-408A249AFA20}">
      <dsp:nvSpPr>
        <dsp:cNvPr id="0" name=""/>
        <dsp:cNvSpPr/>
      </dsp:nvSpPr>
      <dsp:spPr>
        <a:xfrm>
          <a:off x="0" y="3694090"/>
          <a:ext cx="2676218" cy="100089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/>
            <a:t>Resultat</a:t>
          </a:r>
        </a:p>
      </dsp:txBody>
      <dsp:txXfrm>
        <a:off x="0" y="3694090"/>
        <a:ext cx="2676218" cy="10008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4B282-F0E1-459C-8A5D-39CAB633D8EA}">
      <dsp:nvSpPr>
        <dsp:cNvPr id="0" name=""/>
        <dsp:cNvSpPr/>
      </dsp:nvSpPr>
      <dsp:spPr>
        <a:xfrm>
          <a:off x="3075339" y="2999188"/>
          <a:ext cx="2026801" cy="2026801"/>
        </a:xfrm>
        <a:prstGeom prst="ellipse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Ekonomisk strategi på kort och lång sikt</a:t>
          </a:r>
        </a:p>
      </dsp:txBody>
      <dsp:txXfrm>
        <a:off x="3075339" y="2999188"/>
        <a:ext cx="2026801" cy="2026801"/>
      </dsp:txXfrm>
    </dsp:sp>
    <dsp:sp modelId="{326095B4-20CE-479F-8FE3-6D414CBCBD0E}">
      <dsp:nvSpPr>
        <dsp:cNvPr id="0" name=""/>
        <dsp:cNvSpPr/>
      </dsp:nvSpPr>
      <dsp:spPr>
        <a:xfrm rot="10800000">
          <a:off x="711607" y="3723769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C4AB0F66-8EF6-41C4-B092-0DCA60414EC2}">
      <dsp:nvSpPr>
        <dsp:cNvPr id="0" name=""/>
        <dsp:cNvSpPr/>
      </dsp:nvSpPr>
      <dsp:spPr>
        <a:xfrm>
          <a:off x="2227" y="3038149"/>
          <a:ext cx="1418760" cy="1948877"/>
        </a:xfrm>
        <a:prstGeom prst="roundRect">
          <a:avLst>
            <a:gd name="adj" fmla="val 10000"/>
          </a:avLst>
        </a:prstGeom>
        <a:solidFill>
          <a:srgbClr val="00666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/>
            <a:t>Omvärldsförut-sättningar</a:t>
          </a:r>
          <a:r>
            <a:rPr lang="sv-SE" sz="1400" kern="1200" dirty="0"/>
            <a:t>, </a:t>
          </a:r>
          <a:r>
            <a:rPr lang="sv-SE" sz="1400" kern="1200" dirty="0" err="1"/>
            <a:t>konjunktur-utveckling</a:t>
          </a:r>
          <a:r>
            <a:rPr lang="sv-SE" sz="1400" kern="1200" dirty="0"/>
            <a:t>, det kommunala </a:t>
          </a:r>
          <a:r>
            <a:rPr lang="sv-SE" sz="1400" kern="1200" dirty="0" err="1"/>
            <a:t>skatteunder-laget</a:t>
          </a:r>
          <a:r>
            <a:rPr lang="sv-SE" sz="1400" kern="1200" dirty="0"/>
            <a:t> som </a:t>
          </a:r>
          <a:r>
            <a:rPr lang="sv-SE" sz="1400" kern="1200" dirty="0" err="1"/>
            <a:t>finansierings-källa</a:t>
          </a:r>
          <a:endParaRPr lang="sv-SE" sz="1400" kern="1200" dirty="0"/>
        </a:p>
      </dsp:txBody>
      <dsp:txXfrm>
        <a:off x="2227" y="3038149"/>
        <a:ext cx="1418760" cy="1948877"/>
      </dsp:txXfrm>
    </dsp:sp>
    <dsp:sp modelId="{2AFEC19B-DE8B-466B-B32C-EEDCE4C74D22}">
      <dsp:nvSpPr>
        <dsp:cNvPr id="0" name=""/>
        <dsp:cNvSpPr/>
      </dsp:nvSpPr>
      <dsp:spPr>
        <a:xfrm rot="12600000">
          <a:off x="1014426" y="2593635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6837650-D079-44AC-8FE9-645A2E763F09}">
      <dsp:nvSpPr>
        <dsp:cNvPr id="0" name=""/>
        <dsp:cNvSpPr/>
      </dsp:nvSpPr>
      <dsp:spPr>
        <a:xfrm>
          <a:off x="349689" y="1756518"/>
          <a:ext cx="1628737" cy="1135008"/>
        </a:xfrm>
        <a:prstGeom prst="roundRect">
          <a:avLst>
            <a:gd name="adj" fmla="val 100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0" kern="1200" dirty="0"/>
            <a:t>Demografisk utveckling: </a:t>
          </a:r>
          <a:r>
            <a:rPr lang="sv-SE" sz="1400" kern="1200" dirty="0"/>
            <a:t>ökande kostnadstryck</a:t>
          </a:r>
        </a:p>
      </dsp:txBody>
      <dsp:txXfrm>
        <a:off x="349689" y="1756518"/>
        <a:ext cx="1628737" cy="1135008"/>
      </dsp:txXfrm>
    </dsp:sp>
    <dsp:sp modelId="{2C9BC08E-553F-4BDB-8728-35D307C21503}">
      <dsp:nvSpPr>
        <dsp:cNvPr id="0" name=""/>
        <dsp:cNvSpPr/>
      </dsp:nvSpPr>
      <dsp:spPr>
        <a:xfrm rot="14400000">
          <a:off x="1841742" y="1766319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F142DC0-BDEE-4D51-AECE-D3BAFCD45980}">
      <dsp:nvSpPr>
        <dsp:cNvPr id="0" name=""/>
        <dsp:cNvSpPr/>
      </dsp:nvSpPr>
      <dsp:spPr>
        <a:xfrm>
          <a:off x="1563424" y="520402"/>
          <a:ext cx="1673499" cy="113500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Utmaningar i kärnverksamheten och egna politiska ambitioner i </a:t>
          </a:r>
          <a:r>
            <a:rPr lang="sv-SE" sz="1400" kern="1200" dirty="0" err="1"/>
            <a:t>tex</a:t>
          </a:r>
          <a:r>
            <a:rPr lang="sv-SE" sz="1400" kern="1200" dirty="0"/>
            <a:t> program och planer</a:t>
          </a:r>
        </a:p>
      </dsp:txBody>
      <dsp:txXfrm>
        <a:off x="1563424" y="520402"/>
        <a:ext cx="1673499" cy="1135008"/>
      </dsp:txXfrm>
    </dsp:sp>
    <dsp:sp modelId="{DF5DC33E-95CE-4CA6-BE95-506B768AB5EC}">
      <dsp:nvSpPr>
        <dsp:cNvPr id="0" name=""/>
        <dsp:cNvSpPr/>
      </dsp:nvSpPr>
      <dsp:spPr>
        <a:xfrm rot="16200000">
          <a:off x="2971876" y="1463500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EFD7159-DFC1-4053-9F26-261975E1E5B2}">
      <dsp:nvSpPr>
        <dsp:cNvPr id="0" name=""/>
        <dsp:cNvSpPr/>
      </dsp:nvSpPr>
      <dsp:spPr>
        <a:xfrm>
          <a:off x="3379359" y="-24976"/>
          <a:ext cx="1418760" cy="1320866"/>
        </a:xfrm>
        <a:prstGeom prst="roundRect">
          <a:avLst>
            <a:gd name="adj" fmla="val 10000"/>
          </a:avLst>
        </a:prstGeom>
        <a:solidFill>
          <a:schemeClr val="accent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Stora </a:t>
          </a:r>
          <a:r>
            <a:rPr lang="sv-SE" sz="1400" kern="1200" dirty="0" err="1"/>
            <a:t>utvecklings-projekt</a:t>
          </a:r>
          <a:r>
            <a:rPr lang="sv-SE" sz="1400" kern="1200" dirty="0"/>
            <a:t> </a:t>
          </a:r>
          <a:r>
            <a:rPr lang="sv-SE" sz="1400" kern="1200" dirty="0" err="1"/>
            <a:t>tex</a:t>
          </a:r>
          <a:r>
            <a:rPr lang="sv-SE" sz="1400" kern="1200" dirty="0"/>
            <a:t> VP, Älvstaden, Jubileet, Arenan</a:t>
          </a:r>
        </a:p>
      </dsp:txBody>
      <dsp:txXfrm>
        <a:off x="3379359" y="-24976"/>
        <a:ext cx="1418760" cy="1320866"/>
      </dsp:txXfrm>
    </dsp:sp>
    <dsp:sp modelId="{825D5CF1-06F9-4E24-B793-FB2B013E6CD5}">
      <dsp:nvSpPr>
        <dsp:cNvPr id="0" name=""/>
        <dsp:cNvSpPr/>
      </dsp:nvSpPr>
      <dsp:spPr>
        <a:xfrm rot="18000000">
          <a:off x="4102011" y="1766319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877E0AE-D600-4985-91AB-FBF5D13D03C8}">
      <dsp:nvSpPr>
        <dsp:cNvPr id="0" name=""/>
        <dsp:cNvSpPr/>
      </dsp:nvSpPr>
      <dsp:spPr>
        <a:xfrm>
          <a:off x="4959865" y="520402"/>
          <a:ext cx="1634880" cy="113500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Statliga beslut och ambitioner med den kommunala verksamheten</a:t>
          </a:r>
        </a:p>
      </dsp:txBody>
      <dsp:txXfrm>
        <a:off x="4959865" y="520402"/>
        <a:ext cx="1634880" cy="1135008"/>
      </dsp:txXfrm>
    </dsp:sp>
    <dsp:sp modelId="{284765F8-6C60-4104-940D-FB15CCD835DD}">
      <dsp:nvSpPr>
        <dsp:cNvPr id="0" name=""/>
        <dsp:cNvSpPr/>
      </dsp:nvSpPr>
      <dsp:spPr>
        <a:xfrm rot="19800000">
          <a:off x="4929327" y="2593635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36D67E6-6F9C-496C-B170-B8B358939846}">
      <dsp:nvSpPr>
        <dsp:cNvPr id="0" name=""/>
        <dsp:cNvSpPr/>
      </dsp:nvSpPr>
      <dsp:spPr>
        <a:xfrm>
          <a:off x="6179098" y="1756518"/>
          <a:ext cx="1668647" cy="1135008"/>
        </a:xfrm>
        <a:prstGeom prst="roundRect">
          <a:avLst>
            <a:gd name="adj" fmla="val 100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Betydande investerings- /underhållsbehov i expansion o befintliga anl.</a:t>
          </a:r>
        </a:p>
      </dsp:txBody>
      <dsp:txXfrm>
        <a:off x="6179098" y="1756518"/>
        <a:ext cx="1668647" cy="1135008"/>
      </dsp:txXfrm>
    </dsp:sp>
    <dsp:sp modelId="{E14078CF-CCAF-48FC-9085-2322AD0A11F1}">
      <dsp:nvSpPr>
        <dsp:cNvPr id="0" name=""/>
        <dsp:cNvSpPr/>
      </dsp:nvSpPr>
      <dsp:spPr>
        <a:xfrm>
          <a:off x="5232145" y="3723769"/>
          <a:ext cx="2233726" cy="57763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E4701A60-0A2E-4F9B-863B-73F2481CE804}">
      <dsp:nvSpPr>
        <dsp:cNvPr id="0" name=""/>
        <dsp:cNvSpPr/>
      </dsp:nvSpPr>
      <dsp:spPr>
        <a:xfrm>
          <a:off x="6756491" y="3036872"/>
          <a:ext cx="1418760" cy="1951431"/>
        </a:xfrm>
        <a:prstGeom prst="roundRect">
          <a:avLst>
            <a:gd name="adj" fmla="val 10000"/>
          </a:avLst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Egna och påverkbara möjliga </a:t>
          </a:r>
          <a:r>
            <a:rPr lang="sv-SE" sz="1400" kern="1200" dirty="0" err="1"/>
            <a:t>finansierings-källor</a:t>
          </a:r>
          <a:r>
            <a:rPr lang="sv-SE" sz="1400" kern="1200" dirty="0"/>
            <a:t> som kan övervägas</a:t>
          </a:r>
        </a:p>
      </dsp:txBody>
      <dsp:txXfrm>
        <a:off x="6756491" y="3036872"/>
        <a:ext cx="1418760" cy="19514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34C53-B51D-4B13-85FA-BB350D163DB6}">
      <dsp:nvSpPr>
        <dsp:cNvPr id="0" name=""/>
        <dsp:cNvSpPr/>
      </dsp:nvSpPr>
      <dsp:spPr>
        <a:xfrm>
          <a:off x="0" y="1018773"/>
          <a:ext cx="4044013" cy="6048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B9C60-370B-4A85-93DD-88427A80E0C2}">
      <dsp:nvSpPr>
        <dsp:cNvPr id="0" name=""/>
        <dsp:cNvSpPr/>
      </dsp:nvSpPr>
      <dsp:spPr>
        <a:xfrm>
          <a:off x="202200" y="54397"/>
          <a:ext cx="3512751" cy="1318615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98" tIns="0" rIns="106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Staden skall över tid eftersträva resultatöverskott motsvarande minst två procent av kommunens skatteintäkter och kommunalekonomisk utjämning. Resultatnivån skall vara förenlig med stadens riskexponering.</a:t>
          </a:r>
        </a:p>
      </dsp:txBody>
      <dsp:txXfrm>
        <a:off x="202200" y="54397"/>
        <a:ext cx="3512751" cy="1318615"/>
      </dsp:txXfrm>
    </dsp:sp>
    <dsp:sp modelId="{004E062C-B945-40F0-978C-B9445767FDBC}">
      <dsp:nvSpPr>
        <dsp:cNvPr id="0" name=""/>
        <dsp:cNvSpPr/>
      </dsp:nvSpPr>
      <dsp:spPr>
        <a:xfrm>
          <a:off x="0" y="2559317"/>
          <a:ext cx="4044013" cy="6048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A5241-3E97-4183-92B7-44177E1BD41D}">
      <dsp:nvSpPr>
        <dsp:cNvPr id="0" name=""/>
        <dsp:cNvSpPr/>
      </dsp:nvSpPr>
      <dsp:spPr>
        <a:xfrm>
          <a:off x="202200" y="1753173"/>
          <a:ext cx="3512751" cy="1160383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98" tIns="0" rIns="106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Staden kan (enligt särskilt regelverk) använda sig av resultatutjämningsreserv för att utjämna förändrade </a:t>
          </a:r>
          <a:r>
            <a:rPr lang="sv-SE" sz="1400" kern="1200" dirty="0" err="1" smtClean="0"/>
            <a:t>omvärlds-förutsättningar</a:t>
          </a:r>
          <a:r>
            <a:rPr lang="sv-SE" sz="1400" kern="1200" dirty="0" smtClean="0"/>
            <a:t> </a:t>
          </a:r>
          <a:r>
            <a:rPr lang="sv-SE" sz="1400" kern="1200" dirty="0"/>
            <a:t>på grund av framförallt konjunkturella svängningar.</a:t>
          </a:r>
        </a:p>
      </dsp:txBody>
      <dsp:txXfrm>
        <a:off x="202200" y="1753173"/>
        <a:ext cx="3512751" cy="1160383"/>
      </dsp:txXfrm>
    </dsp:sp>
    <dsp:sp modelId="{F587F57E-300E-4EAF-9919-8531DC734661}">
      <dsp:nvSpPr>
        <dsp:cNvPr id="0" name=""/>
        <dsp:cNvSpPr/>
      </dsp:nvSpPr>
      <dsp:spPr>
        <a:xfrm>
          <a:off x="0" y="4038357"/>
          <a:ext cx="4044013" cy="604800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B0B24-C18B-4F41-AD9C-364B901E343A}">
      <dsp:nvSpPr>
        <dsp:cNvPr id="0" name=""/>
        <dsp:cNvSpPr/>
      </dsp:nvSpPr>
      <dsp:spPr>
        <a:xfrm>
          <a:off x="202200" y="3293717"/>
          <a:ext cx="3512751" cy="110639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98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>
              <a:solidFill>
                <a:schemeClr val="bg1"/>
              </a:solidFill>
            </a:rPr>
            <a:t>Staden skall i samband med betydande beslut om att ingå långsiktiga åtaganden i alla former eller att avyttra egendom värdera de finansiella konsekvenserna för stadens förmåga att upprätthålla god ekonomisk hushållning</a:t>
          </a:r>
        </a:p>
      </dsp:txBody>
      <dsp:txXfrm>
        <a:off x="202200" y="3293717"/>
        <a:ext cx="3512751" cy="11063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15D25-D1AC-41CB-96FB-00E4D16F36B3}">
      <dsp:nvSpPr>
        <dsp:cNvPr id="0" name=""/>
        <dsp:cNvSpPr/>
      </dsp:nvSpPr>
      <dsp:spPr>
        <a:xfrm>
          <a:off x="0" y="978528"/>
          <a:ext cx="3925061" cy="633637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8BA77-35BE-4BAB-AAAF-E5B306A85C86}">
      <dsp:nvSpPr>
        <dsp:cNvPr id="0" name=""/>
        <dsp:cNvSpPr/>
      </dsp:nvSpPr>
      <dsp:spPr>
        <a:xfrm>
          <a:off x="233315" y="67064"/>
          <a:ext cx="3435748" cy="127297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51" tIns="0" rIns="1038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Staden skall över tid säkerställa att investeringsvolymerna är förenliga med stadens långsiktiga finansieringsförmåga. Hög egenfinansieringsgrad skall eftersträvas.</a:t>
          </a:r>
        </a:p>
      </dsp:txBody>
      <dsp:txXfrm>
        <a:off x="233315" y="67064"/>
        <a:ext cx="3435748" cy="1272970"/>
      </dsp:txXfrm>
    </dsp:sp>
    <dsp:sp modelId="{13C3B961-5255-4F45-934D-10388C3A7B31}">
      <dsp:nvSpPr>
        <dsp:cNvPr id="0" name=""/>
        <dsp:cNvSpPr/>
      </dsp:nvSpPr>
      <dsp:spPr>
        <a:xfrm>
          <a:off x="0" y="2625025"/>
          <a:ext cx="3925061" cy="619085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600DF-FFCF-4111-9AB5-41764372C1F7}">
      <dsp:nvSpPr>
        <dsp:cNvPr id="0" name=""/>
        <dsp:cNvSpPr/>
      </dsp:nvSpPr>
      <dsp:spPr>
        <a:xfrm>
          <a:off x="233315" y="1730312"/>
          <a:ext cx="3474818" cy="1268633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51" tIns="0" rIns="1038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Staden skall över tid bedriva stadsutveckling och exploatering inom ramen för god ekonomisk hushållning</a:t>
          </a:r>
        </a:p>
      </dsp:txBody>
      <dsp:txXfrm>
        <a:off x="233315" y="1730312"/>
        <a:ext cx="3474818" cy="1268633"/>
      </dsp:txXfrm>
    </dsp:sp>
    <dsp:sp modelId="{6425FBC4-45A9-4565-AF52-71678ED17C8E}">
      <dsp:nvSpPr>
        <dsp:cNvPr id="0" name=""/>
        <dsp:cNvSpPr/>
      </dsp:nvSpPr>
      <dsp:spPr>
        <a:xfrm>
          <a:off x="0" y="4151501"/>
          <a:ext cx="3925061" cy="619039"/>
        </a:xfrm>
        <a:prstGeom prst="rect">
          <a:avLst/>
        </a:prstGeom>
        <a:solidFill>
          <a:srgbClr val="FF5050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8AC1F-BCAB-425E-B1D6-175F0D94E423}">
      <dsp:nvSpPr>
        <dsp:cNvPr id="0" name=""/>
        <dsp:cNvSpPr/>
      </dsp:nvSpPr>
      <dsp:spPr>
        <a:xfrm>
          <a:off x="233315" y="3374671"/>
          <a:ext cx="3474818" cy="115075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51" tIns="0" rIns="1038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/>
            <a:t>Staden skall över tid värdera och säkerställa de finansiella åtaganden som är kopplade till ägandet av stadens bolag.</a:t>
          </a:r>
        </a:p>
      </dsp:txBody>
      <dsp:txXfrm>
        <a:off x="233315" y="3374671"/>
        <a:ext cx="3474818" cy="115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0.11079</cdr:x>
      <cdr:y>0.67259</cdr:y>
    </cdr:from>
    <cdr:to>
      <cdr:x>0.18947</cdr:x>
      <cdr:y>0.73135</cdr:y>
    </cdr:to>
    <cdr:sp macro="" textlink="">
      <cdr:nvSpPr>
        <cdr:cNvPr id="788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6778" y="3882262"/>
          <a:ext cx="729193" cy="339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4,2%</a:t>
          </a:r>
        </a:p>
      </cdr:txBody>
    </cdr:sp>
  </cdr:relSizeAnchor>
  <cdr:relSizeAnchor xmlns:cdr="http://schemas.openxmlformats.org/drawingml/2006/chartDrawing">
    <cdr:from>
      <cdr:x>0.17198</cdr:x>
      <cdr:y>0.6542</cdr:y>
    </cdr:from>
    <cdr:to>
      <cdr:x>0.25066</cdr:x>
      <cdr:y>0.71149</cdr:y>
    </cdr:to>
    <cdr:sp macro="" textlink="">
      <cdr:nvSpPr>
        <cdr:cNvPr id="788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3911" y="3776116"/>
          <a:ext cx="729193" cy="330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1,7%</a:t>
          </a:r>
        </a:p>
      </cdr:txBody>
    </cdr:sp>
  </cdr:relSizeAnchor>
  <cdr:relSizeAnchor xmlns:cdr="http://schemas.openxmlformats.org/drawingml/2006/chartDrawing">
    <cdr:from>
      <cdr:x>0.11671</cdr:x>
      <cdr:y>0.77796</cdr:y>
    </cdr:from>
    <cdr:to>
      <cdr:x>0.19539</cdr:x>
      <cdr:y>0.83525</cdr:y>
    </cdr:to>
    <cdr:sp macro="" textlink="">
      <cdr:nvSpPr>
        <cdr:cNvPr id="788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1676" y="4490477"/>
          <a:ext cx="729193" cy="330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5,0%</a:t>
          </a:r>
        </a:p>
      </cdr:txBody>
    </cdr:sp>
  </cdr:relSizeAnchor>
  <cdr:relSizeAnchor xmlns:cdr="http://schemas.openxmlformats.org/drawingml/2006/chartDrawing">
    <cdr:from>
      <cdr:x>0.18428</cdr:x>
      <cdr:y>0.74029</cdr:y>
    </cdr:from>
    <cdr:to>
      <cdr:x>0.25703</cdr:x>
      <cdr:y>0.7976</cdr:y>
    </cdr:to>
    <cdr:sp macro="" textlink="">
      <cdr:nvSpPr>
        <cdr:cNvPr id="788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7903" y="4273093"/>
          <a:ext cx="674234" cy="330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3,0%                                     </a:t>
          </a:r>
        </a:p>
      </cdr:txBody>
    </cdr:sp>
  </cdr:relSizeAnchor>
  <cdr:relSizeAnchor xmlns:cdr="http://schemas.openxmlformats.org/drawingml/2006/chartDrawing">
    <cdr:from>
      <cdr:x>0.10163</cdr:x>
      <cdr:y>0.87644</cdr:y>
    </cdr:from>
    <cdr:to>
      <cdr:x>0.1771</cdr:x>
      <cdr:y>0.93373</cdr:y>
    </cdr:to>
    <cdr:sp macro="" textlink="">
      <cdr:nvSpPr>
        <cdr:cNvPr id="788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6055" y="5070492"/>
          <a:ext cx="700135" cy="331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2003</a:t>
          </a:r>
        </a:p>
      </cdr:txBody>
    </cdr:sp>
  </cdr:relSizeAnchor>
  <cdr:relSizeAnchor xmlns:cdr="http://schemas.openxmlformats.org/drawingml/2006/chartDrawing">
    <cdr:from>
      <cdr:x>0.16808</cdr:x>
      <cdr:y>0.87652</cdr:y>
    </cdr:from>
    <cdr:to>
      <cdr:x>0.2433</cdr:x>
      <cdr:y>0.93381</cdr:y>
    </cdr:to>
    <cdr:sp macro="" textlink="">
      <cdr:nvSpPr>
        <cdr:cNvPr id="788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7706" y="5059404"/>
          <a:ext cx="697126" cy="330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2004</a:t>
          </a:r>
        </a:p>
      </cdr:txBody>
    </cdr:sp>
  </cdr:relSizeAnchor>
  <cdr:relSizeAnchor xmlns:cdr="http://schemas.openxmlformats.org/drawingml/2006/chartDrawing">
    <cdr:from>
      <cdr:x>0.23254</cdr:x>
      <cdr:y>0.87817</cdr:y>
    </cdr:from>
    <cdr:to>
      <cdr:x>0.30949</cdr:x>
      <cdr:y>0.93521</cdr:y>
    </cdr:to>
    <cdr:sp macro="" textlink="">
      <cdr:nvSpPr>
        <cdr:cNvPr id="788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55173" y="5068929"/>
          <a:ext cx="713159" cy="3292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2005</a:t>
          </a:r>
        </a:p>
      </cdr:txBody>
    </cdr:sp>
  </cdr:relSizeAnchor>
  <cdr:relSizeAnchor xmlns:cdr="http://schemas.openxmlformats.org/drawingml/2006/chartDrawing">
    <cdr:from>
      <cdr:x>0.29922</cdr:x>
      <cdr:y>0.87799</cdr:y>
    </cdr:from>
    <cdr:to>
      <cdr:x>0.37642</cdr:x>
      <cdr:y>0.93454</cdr:y>
    </cdr:to>
    <cdr:sp macro="" textlink="">
      <cdr:nvSpPr>
        <cdr:cNvPr id="788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3082" y="5067889"/>
          <a:ext cx="715476" cy="32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2006</a:t>
          </a:r>
        </a:p>
      </cdr:txBody>
    </cdr:sp>
  </cdr:relSizeAnchor>
  <cdr:relSizeAnchor xmlns:cdr="http://schemas.openxmlformats.org/drawingml/2006/chartDrawing">
    <cdr:from>
      <cdr:x>0.36534</cdr:x>
      <cdr:y>0.87964</cdr:y>
    </cdr:from>
    <cdr:to>
      <cdr:x>0.43982</cdr:x>
      <cdr:y>0.93718</cdr:y>
    </cdr:to>
    <cdr:sp macro="" textlink="">
      <cdr:nvSpPr>
        <cdr:cNvPr id="78863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85882" y="5077414"/>
          <a:ext cx="690267" cy="332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2007</a:t>
          </a:r>
        </a:p>
      </cdr:txBody>
    </cdr:sp>
  </cdr:relSizeAnchor>
  <cdr:relSizeAnchor xmlns:cdr="http://schemas.openxmlformats.org/drawingml/2006/chartDrawing">
    <cdr:from>
      <cdr:x>0.43153</cdr:x>
      <cdr:y>0.87982</cdr:y>
    </cdr:from>
    <cdr:to>
      <cdr:x>0.50675</cdr:x>
      <cdr:y>0.93956</cdr:y>
    </cdr:to>
    <cdr:sp macro="" textlink="">
      <cdr:nvSpPr>
        <cdr:cNvPr id="78864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99382" y="5078454"/>
          <a:ext cx="697126" cy="3448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2008</a:t>
          </a:r>
        </a:p>
      </cdr:txBody>
    </cdr:sp>
  </cdr:relSizeAnchor>
  <cdr:relSizeAnchor xmlns:cdr="http://schemas.openxmlformats.org/drawingml/2006/chartDrawing">
    <cdr:from>
      <cdr:x>0.22865</cdr:x>
      <cdr:y>0.62003</cdr:y>
    </cdr:from>
    <cdr:to>
      <cdr:x>0.30387</cdr:x>
      <cdr:y>0.67732</cdr:y>
    </cdr:to>
    <cdr:sp macro="" textlink="">
      <cdr:nvSpPr>
        <cdr:cNvPr id="78865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19047" y="3578886"/>
          <a:ext cx="697126" cy="330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6,2%</a:t>
          </a:r>
        </a:p>
      </cdr:txBody>
    </cdr:sp>
  </cdr:relSizeAnchor>
  <cdr:relSizeAnchor xmlns:cdr="http://schemas.openxmlformats.org/drawingml/2006/chartDrawing">
    <cdr:from>
      <cdr:x>0.24646</cdr:x>
      <cdr:y>0.71554</cdr:y>
    </cdr:from>
    <cdr:to>
      <cdr:x>0.3192</cdr:x>
      <cdr:y>0.77283</cdr:y>
    </cdr:to>
    <cdr:sp macro="" textlink="">
      <cdr:nvSpPr>
        <cdr:cNvPr id="78866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4135" y="4130177"/>
          <a:ext cx="674141" cy="330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2,8%                                            </a:t>
          </a:r>
        </a:p>
      </cdr:txBody>
    </cdr:sp>
  </cdr:relSizeAnchor>
  <cdr:relSizeAnchor xmlns:cdr="http://schemas.openxmlformats.org/drawingml/2006/chartDrawing">
    <cdr:from>
      <cdr:x>0.29334</cdr:x>
      <cdr:y>0.56184</cdr:y>
    </cdr:from>
    <cdr:to>
      <cdr:x>0.3703</cdr:x>
      <cdr:y>0.61766</cdr:y>
    </cdr:to>
    <cdr:sp macro="" textlink="">
      <cdr:nvSpPr>
        <cdr:cNvPr id="7886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8580" y="3242997"/>
          <a:ext cx="713252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5,8%</a:t>
          </a:r>
        </a:p>
      </cdr:txBody>
    </cdr:sp>
  </cdr:relSizeAnchor>
  <cdr:relSizeAnchor xmlns:cdr="http://schemas.openxmlformats.org/drawingml/2006/chartDrawing">
    <cdr:from>
      <cdr:x>0.31614</cdr:x>
      <cdr:y>0.68723</cdr:y>
    </cdr:from>
    <cdr:to>
      <cdr:x>0.38889</cdr:x>
      <cdr:y>0.74452</cdr:y>
    </cdr:to>
    <cdr:sp macro="" textlink="">
      <cdr:nvSpPr>
        <cdr:cNvPr id="78869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9887" y="3966769"/>
          <a:ext cx="674234" cy="330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4,2%                                            </a:t>
          </a:r>
        </a:p>
      </cdr:txBody>
    </cdr:sp>
  </cdr:relSizeAnchor>
  <cdr:relSizeAnchor xmlns:cdr="http://schemas.openxmlformats.org/drawingml/2006/chartDrawing">
    <cdr:from>
      <cdr:x>0.49363</cdr:x>
      <cdr:y>0.87964</cdr:y>
    </cdr:from>
    <cdr:to>
      <cdr:x>0.56909</cdr:x>
      <cdr:y>0.9357</cdr:y>
    </cdr:to>
    <cdr:sp macro="" textlink="">
      <cdr:nvSpPr>
        <cdr:cNvPr id="78872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874" y="5077414"/>
          <a:ext cx="699350" cy="323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2009</a:t>
          </a:r>
        </a:p>
      </cdr:txBody>
    </cdr:sp>
  </cdr:relSizeAnchor>
  <cdr:relSizeAnchor xmlns:cdr="http://schemas.openxmlformats.org/drawingml/2006/chartDrawing">
    <cdr:from>
      <cdr:x>0.55834</cdr:x>
      <cdr:y>0.87652</cdr:y>
    </cdr:from>
    <cdr:to>
      <cdr:x>0.63455</cdr:x>
      <cdr:y>0.93258</cdr:y>
    </cdr:to>
    <cdr:sp macro="" textlink="">
      <cdr:nvSpPr>
        <cdr:cNvPr id="78873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4565" y="5059404"/>
          <a:ext cx="706301" cy="323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2010</a:t>
          </a:r>
        </a:p>
      </cdr:txBody>
    </cdr:sp>
  </cdr:relSizeAnchor>
  <cdr:relSizeAnchor xmlns:cdr="http://schemas.openxmlformats.org/drawingml/2006/chartDrawing">
    <cdr:from>
      <cdr:x>0.39401</cdr:x>
      <cdr:y>0.62941</cdr:y>
    </cdr:from>
    <cdr:to>
      <cdr:x>0.46849</cdr:x>
      <cdr:y>0.68596</cdr:y>
    </cdr:to>
    <cdr:sp macro="" textlink="">
      <cdr:nvSpPr>
        <cdr:cNvPr id="78874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51623" y="3633023"/>
          <a:ext cx="690268" cy="32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7,2%                                            </a:t>
          </a:r>
        </a:p>
      </cdr:txBody>
    </cdr:sp>
  </cdr:relSizeAnchor>
  <cdr:relSizeAnchor xmlns:cdr="http://schemas.openxmlformats.org/drawingml/2006/chartDrawing">
    <cdr:from>
      <cdr:x>0.35207</cdr:x>
      <cdr:y>0.50423</cdr:y>
    </cdr:from>
    <cdr:to>
      <cdr:x>0.42828</cdr:x>
      <cdr:y>0.56078</cdr:y>
    </cdr:to>
    <cdr:sp macro="" textlink="">
      <cdr:nvSpPr>
        <cdr:cNvPr id="78876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2910" y="2910465"/>
          <a:ext cx="706301" cy="32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6,3%</a:t>
          </a:r>
        </a:p>
      </cdr:txBody>
    </cdr:sp>
  </cdr:relSizeAnchor>
  <cdr:relSizeAnchor xmlns:cdr="http://schemas.openxmlformats.org/drawingml/2006/chartDrawing">
    <cdr:from>
      <cdr:x>0.8</cdr:x>
      <cdr:y>0.02432</cdr:y>
    </cdr:from>
    <cdr:to>
      <cdr:x>1</cdr:x>
      <cdr:y>0.14372</cdr:y>
    </cdr:to>
    <cdr:sp macro="" textlink="">
      <cdr:nvSpPr>
        <cdr:cNvPr id="78878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2767" y="110067"/>
          <a:ext cx="1728192" cy="5403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marL="0" algn="l" defTabSz="457200" rtl="0" eaLnBrk="1" latinLnBrk="0" hangingPunct="1">
            <a:defRPr sz="1000"/>
          </a:pPr>
          <a:r>
            <a:rPr lang="sv-SE" sz="14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Utfall feb 4,8%</a:t>
          </a:r>
        </a:p>
        <a:p xmlns:a="http://schemas.openxmlformats.org/drawingml/2006/main">
          <a:pPr marL="0" algn="l" defTabSz="457200" rtl="0" eaLnBrk="1" latinLnBrk="0" hangingPunct="1">
            <a:defRPr sz="1000"/>
          </a:pPr>
          <a:r>
            <a:rPr lang="sv-SE" sz="14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Prognos helår 5%</a:t>
          </a:r>
        </a:p>
      </cdr:txBody>
    </cdr:sp>
  </cdr:relSizeAnchor>
  <cdr:relSizeAnchor xmlns:cdr="http://schemas.openxmlformats.org/drawingml/2006/chartDrawing">
    <cdr:from>
      <cdr:x>0.84</cdr:x>
      <cdr:y>0.36231</cdr:y>
    </cdr:from>
    <cdr:to>
      <cdr:x>1</cdr:x>
      <cdr:y>0.50988</cdr:y>
    </cdr:to>
    <cdr:sp macro="" textlink="">
      <cdr:nvSpPr>
        <cdr:cNvPr id="78879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8414" y="1639801"/>
          <a:ext cx="1382545" cy="66789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marL="0" indent="0" algn="l" defTabSz="457200" rtl="0" eaLnBrk="1" latinLnBrk="0" hangingPunct="1">
            <a:defRPr sz="1000"/>
          </a:pPr>
          <a:r>
            <a:rPr lang="sv-SE" sz="1400" kern="1200" dirty="0">
              <a:solidFill>
                <a:schemeClr val="accent5">
                  <a:lumMod val="50000"/>
                </a:schemeClr>
              </a:solidFill>
              <a:latin typeface="Arial"/>
              <a:ea typeface="+mn-ea"/>
              <a:cs typeface="+mn-cs"/>
            </a:rPr>
            <a:t>Utfall feb 5,0% Prognos 7,0%</a:t>
          </a:r>
        </a:p>
      </cdr:txBody>
    </cdr:sp>
  </cdr:relSizeAnchor>
  <cdr:relSizeAnchor xmlns:cdr="http://schemas.openxmlformats.org/drawingml/2006/chartDrawing">
    <cdr:from>
      <cdr:x>0.68939</cdr:x>
      <cdr:y>0.87964</cdr:y>
    </cdr:from>
    <cdr:to>
      <cdr:x>0.76485</cdr:x>
      <cdr:y>0.93546</cdr:y>
    </cdr:to>
    <cdr:sp macro="" textlink="">
      <cdr:nvSpPr>
        <cdr:cNvPr id="7888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9116" y="5077414"/>
          <a:ext cx="699350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2012</a:t>
          </a:r>
        </a:p>
      </cdr:txBody>
    </cdr:sp>
  </cdr:relSizeAnchor>
  <cdr:relSizeAnchor xmlns:cdr="http://schemas.openxmlformats.org/drawingml/2006/chartDrawing">
    <cdr:from>
      <cdr:x>0.46364</cdr:x>
      <cdr:y>0.55374</cdr:y>
    </cdr:from>
    <cdr:to>
      <cdr:x>0.53712</cdr:x>
      <cdr:y>0.61029</cdr:y>
    </cdr:to>
    <cdr:sp macro="" textlink="">
      <cdr:nvSpPr>
        <cdr:cNvPr id="78881" name="Text Box 3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96930" y="3196249"/>
          <a:ext cx="681000" cy="32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7,4%                                            </a:t>
          </a:r>
        </a:p>
      </cdr:txBody>
    </cdr:sp>
  </cdr:relSizeAnchor>
  <cdr:relSizeAnchor xmlns:cdr="http://schemas.openxmlformats.org/drawingml/2006/chartDrawing">
    <cdr:from>
      <cdr:x>0.42136</cdr:x>
      <cdr:y>0.44528</cdr:y>
    </cdr:from>
    <cdr:to>
      <cdr:x>0.49683</cdr:x>
      <cdr:y>0.5011</cdr:y>
    </cdr:to>
    <cdr:sp macro="" textlink="">
      <cdr:nvSpPr>
        <cdr:cNvPr id="78882" name="Text Box 3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5098" y="2570198"/>
          <a:ext cx="699443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3,7%</a:t>
          </a:r>
        </a:p>
      </cdr:txBody>
    </cdr:sp>
  </cdr:relSizeAnchor>
  <cdr:relSizeAnchor xmlns:cdr="http://schemas.openxmlformats.org/drawingml/2006/chartDrawing">
    <cdr:from>
      <cdr:x>0.62422</cdr:x>
      <cdr:y>0.87964</cdr:y>
    </cdr:from>
    <cdr:to>
      <cdr:x>0.69944</cdr:x>
      <cdr:y>0.93521</cdr:y>
    </cdr:to>
    <cdr:sp macro="" textlink="">
      <cdr:nvSpPr>
        <cdr:cNvPr id="78883" name="Text Box 3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85141" y="5077414"/>
          <a:ext cx="697126" cy="3207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2011</a:t>
          </a:r>
        </a:p>
      </cdr:txBody>
    </cdr:sp>
  </cdr:relSizeAnchor>
  <cdr:relSizeAnchor xmlns:cdr="http://schemas.openxmlformats.org/drawingml/2006/chartDrawing">
    <cdr:from>
      <cdr:x>0.49745</cdr:x>
      <cdr:y>0.40685</cdr:y>
    </cdr:from>
    <cdr:to>
      <cdr:x>0.55584</cdr:x>
      <cdr:y>0.46267</cdr:y>
    </cdr:to>
    <cdr:sp macro="" textlink="">
      <cdr:nvSpPr>
        <cdr:cNvPr id="78884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10245" y="2348373"/>
          <a:ext cx="541149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2,5%</a:t>
          </a:r>
        </a:p>
      </cdr:txBody>
    </cdr:sp>
  </cdr:relSizeAnchor>
  <cdr:relSizeAnchor xmlns:cdr="http://schemas.openxmlformats.org/drawingml/2006/chartDrawing">
    <cdr:from>
      <cdr:x>0.50992</cdr:x>
      <cdr:y>0.49628</cdr:y>
    </cdr:from>
    <cdr:to>
      <cdr:x>0.5844</cdr:x>
      <cdr:y>0.5521</cdr:y>
    </cdr:to>
    <cdr:sp macro="" textlink="">
      <cdr:nvSpPr>
        <cdr:cNvPr id="78885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5878" y="2864576"/>
          <a:ext cx="690267" cy="32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3,0%                                            </a:t>
          </a:r>
        </a:p>
      </cdr:txBody>
    </cdr:sp>
  </cdr:relSizeAnchor>
  <cdr:relSizeAnchor xmlns:cdr="http://schemas.openxmlformats.org/drawingml/2006/chartDrawing">
    <cdr:from>
      <cdr:x>0.75551</cdr:x>
      <cdr:y>0.87806</cdr:y>
    </cdr:from>
    <cdr:to>
      <cdr:x>0.83147</cdr:x>
      <cdr:y>0.93412</cdr:y>
    </cdr:to>
    <cdr:sp macro="" textlink="">
      <cdr:nvSpPr>
        <cdr:cNvPr id="7888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1916" y="5068292"/>
          <a:ext cx="703984" cy="323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2013</a:t>
          </a:r>
        </a:p>
      </cdr:txBody>
    </cdr:sp>
  </cdr:relSizeAnchor>
  <cdr:relSizeAnchor xmlns:cdr="http://schemas.openxmlformats.org/drawingml/2006/chartDrawing">
    <cdr:from>
      <cdr:x>0.55761</cdr:x>
      <cdr:y>0.35598</cdr:y>
    </cdr:from>
    <cdr:to>
      <cdr:x>0.616</cdr:x>
      <cdr:y>0.41179</cdr:y>
    </cdr:to>
    <cdr:sp macro="" textlink="">
      <cdr:nvSpPr>
        <cdr:cNvPr id="78887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7860" y="2054796"/>
          <a:ext cx="541148" cy="322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6,1%</a:t>
          </a:r>
        </a:p>
      </cdr:txBody>
    </cdr:sp>
  </cdr:relSizeAnchor>
  <cdr:relSizeAnchor xmlns:cdr="http://schemas.openxmlformats.org/drawingml/2006/chartDrawing">
    <cdr:from>
      <cdr:x>0.57099</cdr:x>
      <cdr:y>0.48307</cdr:y>
    </cdr:from>
    <cdr:to>
      <cdr:x>0.64473</cdr:x>
      <cdr:y>0.53889</cdr:y>
    </cdr:to>
    <cdr:sp macro="" textlink="">
      <cdr:nvSpPr>
        <cdr:cNvPr id="78888" name="Text Box 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91801" y="2788330"/>
          <a:ext cx="683410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0,9%                                            </a:t>
          </a:r>
        </a:p>
      </cdr:txBody>
    </cdr:sp>
  </cdr:relSizeAnchor>
  <cdr:relSizeAnchor xmlns:cdr="http://schemas.openxmlformats.org/drawingml/2006/chartDrawing">
    <cdr:from>
      <cdr:x>0.82241</cdr:x>
      <cdr:y>0.87806</cdr:y>
    </cdr:from>
    <cdr:to>
      <cdr:x>0.89936</cdr:x>
      <cdr:y>0.93388</cdr:y>
    </cdr:to>
    <cdr:sp macro="" textlink="">
      <cdr:nvSpPr>
        <cdr:cNvPr id="78889" name="Text Box 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1925" y="5068292"/>
          <a:ext cx="713159" cy="32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2014</a:t>
          </a:r>
        </a:p>
      </cdr:txBody>
    </cdr:sp>
  </cdr:relSizeAnchor>
  <cdr:relSizeAnchor xmlns:cdr="http://schemas.openxmlformats.org/drawingml/2006/chartDrawing">
    <cdr:from>
      <cdr:x>0.62487</cdr:x>
      <cdr:y>0.29703</cdr:y>
    </cdr:from>
    <cdr:to>
      <cdr:x>0.68326</cdr:x>
      <cdr:y>0.35284</cdr:y>
    </cdr:to>
    <cdr:sp macro="" textlink="">
      <cdr:nvSpPr>
        <cdr:cNvPr id="36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1202" y="1714474"/>
          <a:ext cx="541149" cy="322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3,6%</a:t>
          </a:r>
        </a:p>
      </cdr:txBody>
    </cdr:sp>
  </cdr:relSizeAnchor>
  <cdr:relSizeAnchor xmlns:cdr="http://schemas.openxmlformats.org/drawingml/2006/chartDrawing">
    <cdr:from>
      <cdr:x>0.64233</cdr:x>
      <cdr:y>0.46206</cdr:y>
    </cdr:from>
    <cdr:to>
      <cdr:x>0.69989</cdr:x>
      <cdr:y>0.51788</cdr:y>
    </cdr:to>
    <cdr:sp macro="" textlink="">
      <cdr:nvSpPr>
        <cdr:cNvPr id="37" name="Text Box 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53040" y="2667057"/>
          <a:ext cx="533456" cy="32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5,3%                                            </a:t>
          </a:r>
        </a:p>
      </cdr:txBody>
    </cdr:sp>
  </cdr:relSizeAnchor>
  <cdr:relSizeAnchor xmlns:cdr="http://schemas.openxmlformats.org/drawingml/2006/chartDrawing">
    <cdr:from>
      <cdr:x>0.69887</cdr:x>
      <cdr:y>0.29539</cdr:y>
    </cdr:from>
    <cdr:to>
      <cdr:x>0.75726</cdr:x>
      <cdr:y>0.3512</cdr:y>
    </cdr:to>
    <cdr:sp macro="" textlink="">
      <cdr:nvSpPr>
        <cdr:cNvPr id="38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6991" y="1705011"/>
          <a:ext cx="541149" cy="322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3,3%</a:t>
          </a:r>
        </a:p>
      </cdr:txBody>
    </cdr:sp>
  </cdr:relSizeAnchor>
  <cdr:relSizeAnchor xmlns:cdr="http://schemas.openxmlformats.org/drawingml/2006/chartDrawing">
    <cdr:from>
      <cdr:x>0.72149</cdr:x>
      <cdr:y>0.41585</cdr:y>
    </cdr:from>
    <cdr:to>
      <cdr:x>0.77905</cdr:x>
      <cdr:y>0.47167</cdr:y>
    </cdr:to>
    <cdr:sp macro="" textlink="">
      <cdr:nvSpPr>
        <cdr:cNvPr id="39" name="Text Box 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86618" y="2400375"/>
          <a:ext cx="533456" cy="32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5,9%                                            </a:t>
          </a:r>
        </a:p>
      </cdr:txBody>
    </cdr:sp>
  </cdr:relSizeAnchor>
  <cdr:relSizeAnchor xmlns:cdr="http://schemas.openxmlformats.org/drawingml/2006/chartDrawing">
    <cdr:from>
      <cdr:x>0.88489</cdr:x>
      <cdr:y>0.87459</cdr:y>
    </cdr:from>
    <cdr:to>
      <cdr:x>0.96184</cdr:x>
      <cdr:y>0.93041</cdr:y>
    </cdr:to>
    <cdr:sp macro="" textlink="">
      <cdr:nvSpPr>
        <cdr:cNvPr id="40" name="Text Box 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01025" y="5048250"/>
          <a:ext cx="713159" cy="32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2015</a:t>
          </a:r>
        </a:p>
      </cdr:txBody>
    </cdr:sp>
  </cdr:relSizeAnchor>
  <cdr:relSizeAnchor xmlns:cdr="http://schemas.openxmlformats.org/drawingml/2006/chartDrawing">
    <cdr:from>
      <cdr:x>0.75745</cdr:x>
      <cdr:y>0.24918</cdr:y>
    </cdr:from>
    <cdr:to>
      <cdr:x>0.81584</cdr:x>
      <cdr:y>0.30499</cdr:y>
    </cdr:to>
    <cdr:sp macro="" textlink="">
      <cdr:nvSpPr>
        <cdr:cNvPr id="41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19910" y="1438278"/>
          <a:ext cx="541148" cy="322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4,1%</a:t>
          </a:r>
        </a:p>
      </cdr:txBody>
    </cdr:sp>
  </cdr:relSizeAnchor>
  <cdr:relSizeAnchor xmlns:cdr="http://schemas.openxmlformats.org/drawingml/2006/chartDrawing">
    <cdr:from>
      <cdr:x>0.77595</cdr:x>
      <cdr:y>0.36634</cdr:y>
    </cdr:from>
    <cdr:to>
      <cdr:x>0.83351</cdr:x>
      <cdr:y>0.42216</cdr:y>
    </cdr:to>
    <cdr:sp macro="" textlink="">
      <cdr:nvSpPr>
        <cdr:cNvPr id="42" name="Text Box 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1385" y="2114545"/>
          <a:ext cx="533456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4,2%                                            </a:t>
          </a:r>
        </a:p>
      </cdr:txBody>
    </cdr:sp>
  </cdr:relSizeAnchor>
  <cdr:relSizeAnchor xmlns:cdr="http://schemas.openxmlformats.org/drawingml/2006/chartDrawing">
    <cdr:from>
      <cdr:x>0.82014</cdr:x>
      <cdr:y>0.19637</cdr:y>
    </cdr:from>
    <cdr:to>
      <cdr:x>0.87853</cdr:x>
      <cdr:y>0.25218</cdr:y>
    </cdr:to>
    <cdr:sp macro="" textlink="">
      <cdr:nvSpPr>
        <cdr:cNvPr id="43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00950" y="1133475"/>
          <a:ext cx="541148" cy="322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0000FF"/>
              </a:solidFill>
              <a:latin typeface="Arial Rounded MT Bold"/>
            </a:rPr>
            <a:t>3,6%</a:t>
          </a:r>
        </a:p>
      </cdr:txBody>
    </cdr:sp>
  </cdr:relSizeAnchor>
  <cdr:relSizeAnchor xmlns:cdr="http://schemas.openxmlformats.org/drawingml/2006/chartDrawing">
    <cdr:from>
      <cdr:x>0.84378</cdr:x>
      <cdr:y>0.30858</cdr:y>
    </cdr:from>
    <cdr:to>
      <cdr:x>0.90134</cdr:x>
      <cdr:y>0.3644</cdr:y>
    </cdr:to>
    <cdr:sp macro="" textlink="">
      <cdr:nvSpPr>
        <cdr:cNvPr id="44" name="Text Box 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20025" y="1781175"/>
          <a:ext cx="533456" cy="32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400" b="1" i="0" u="none" strike="noStrike" baseline="0">
              <a:solidFill>
                <a:srgbClr val="FF0000"/>
              </a:solidFill>
              <a:latin typeface="Arial Rounded MT Bold"/>
            </a:rPr>
            <a:t>4,8%                                    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0.15641</cdr:x>
      <cdr:y>0.15476</cdr:y>
    </cdr:from>
    <cdr:to>
      <cdr:x>0.20439</cdr:x>
      <cdr:y>0.46368</cdr:y>
    </cdr:to>
    <cdr:sp macro="" textlink="">
      <cdr:nvSpPr>
        <cdr:cNvPr id="2" name="Line 28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14153" y="432262"/>
          <a:ext cx="311077" cy="8628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575757"/>
          </a:solidFill>
          <a:round/>
          <a:headEnd/>
          <a:tailEnd type="triangle" w="lg" len="lg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sv-SE"/>
          </a:defPPr>
          <a:lvl1pPr marL="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1pPr>
          <a:lvl2pPr marL="4572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2pPr>
          <a:lvl3pPr marL="9144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3pPr>
          <a:lvl4pPr marL="13716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4pPr>
          <a:lvl5pPr marL="18288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5pPr>
          <a:lvl6pPr marL="22860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6pPr>
          <a:lvl7pPr marL="27432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7pPr>
          <a:lvl8pPr marL="32004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8pPr>
          <a:lvl9pPr marL="3657600" algn="l" defTabSz="457200" rtl="0" eaLnBrk="1" latinLnBrk="0" hangingPunct="1">
            <a:defRPr sz="1800" kern="1200">
              <a:solidFill>
                <a:srgbClr val="575757"/>
              </a:solidFill>
              <a:latin typeface="Arial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BF3F-E74E-4B5A-B58E-55410ED2F16B}" type="datetimeFigureOut">
              <a:rPr lang="sv-SE" smtClean="0"/>
              <a:pPr/>
              <a:t>2015-04-20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A127-2669-41E6-BC42-B09676488FE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2565C029-A792-4927-A631-5C0936CD1543}" type="datetime4">
              <a:rPr lang="sv-SE">
                <a:solidFill>
                  <a:srgbClr val="747474"/>
                </a:solidFill>
              </a:rPr>
              <a:pPr defTabSz="457200"/>
              <a:t>20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2565C029-A792-4927-A631-5C0936CD1543}" type="datetime4">
              <a:rPr lang="sv-SE">
                <a:solidFill>
                  <a:srgbClr val="747474"/>
                </a:solidFill>
              </a:rPr>
              <a:pPr defTabSz="457200"/>
              <a:t>20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ild hel sida - blå t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176400" y="3976582"/>
            <a:ext cx="8788384" cy="2179418"/>
          </a:xfrm>
          <a:prstGeom prst="rect">
            <a:avLst/>
          </a:prstGeom>
          <a:gradFill flip="none" rotWithShape="1">
            <a:gsLst>
              <a:gs pos="0">
                <a:srgbClr val="8CC2F2">
                  <a:alpha val="55000"/>
                  <a:lumMod val="40000"/>
                  <a:lumOff val="60000"/>
                </a:srgbClr>
              </a:gs>
              <a:gs pos="100000">
                <a:srgbClr val="FFFFFF">
                  <a:alpha val="55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88913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68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2565C029-A792-4927-A631-5C0936CD1543}" type="datetime4">
              <a:rPr lang="sv-SE">
                <a:solidFill>
                  <a:srgbClr val="747474"/>
                </a:solidFill>
              </a:rPr>
              <a:pPr defTabSz="457200"/>
              <a:t>20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ild hel sida - blå t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176400" y="3976582"/>
            <a:ext cx="8788384" cy="2179418"/>
          </a:xfrm>
          <a:prstGeom prst="rect">
            <a:avLst/>
          </a:prstGeom>
          <a:gradFill flip="none" rotWithShape="1">
            <a:gsLst>
              <a:gs pos="0">
                <a:srgbClr val="8CC2F2">
                  <a:alpha val="55000"/>
                  <a:lumMod val="40000"/>
                  <a:lumOff val="60000"/>
                </a:srgbClr>
              </a:gs>
              <a:gs pos="100000">
                <a:srgbClr val="FFFFFF">
                  <a:alpha val="55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88913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68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3238" cy="4525963"/>
          </a:xfrm>
        </p:spPr>
        <p:txBody>
          <a:bodyPr/>
          <a:lstStyle>
            <a:lvl1pPr marL="355600" indent="-355600">
              <a:spcAft>
                <a:spcPts val="1200"/>
              </a:spcAft>
              <a:defRPr sz="2400"/>
            </a:lvl1pPr>
            <a:lvl3pPr>
              <a:defRPr sz="2000"/>
            </a:lvl3pPr>
            <a:lvl4pPr marL="723900" indent="-324000">
              <a:spcAft>
                <a:spcPts val="600"/>
              </a:spcAft>
              <a:defRPr sz="2000"/>
            </a:lvl4pPr>
            <a:lvl5pPr>
              <a:defRPr sz="18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3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Hållbar stad - öppen för världen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19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A3E9043-FE84-4D5A-9F70-0B536C312F31}" type="datetime1">
              <a:rPr lang="sv-SE" smtClean="0">
                <a:solidFill>
                  <a:srgbClr val="3B3B3B"/>
                </a:solidFill>
              </a:rPr>
              <a:pPr/>
              <a:t>2015-04-20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A28163-5DE8-4DB7-9404-A32A95806C16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SE">
              <a:solidFill>
                <a:srgbClr val="3B3B3B"/>
              </a:solidFill>
            </a:endParaRPr>
          </a:p>
        </p:txBody>
      </p:sp>
      <p:pic>
        <p:nvPicPr>
          <p:cNvPr id="13" name="Bildobjekt 12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/>
          <a:lstStyle/>
          <a:p>
            <a:fld id="{9758D98D-E947-4C45-9437-8090BCB89AB8}" type="datetime1">
              <a:rPr lang="sv-SE" smtClean="0">
                <a:solidFill>
                  <a:srgbClr val="3B3B3B"/>
                </a:solidFill>
              </a:rPr>
              <a:pPr/>
              <a:t>2015-04-20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3B3B3B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A28163-5DE8-4DB7-9404-A32A95806C1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615553"/>
          </a:xfrm>
        </p:spPr>
        <p:txBody>
          <a:bodyPr/>
          <a:lstStyle/>
          <a:p>
            <a:r>
              <a:rPr lang="sv-SE" dirty="0"/>
              <a:t>Anders Johansson</a:t>
            </a:r>
          </a:p>
          <a:p>
            <a:r>
              <a:rPr lang="sv-SE" dirty="0"/>
              <a:t>Peter Westlund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72802" y="475702"/>
            <a:ext cx="6738950" cy="695069"/>
          </a:xfrm>
        </p:spPr>
        <p:txBody>
          <a:bodyPr/>
          <a:lstStyle/>
          <a:p>
            <a:r>
              <a:rPr lang="sv-SE" dirty="0"/>
              <a:t>Utmaningar för Staden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>
                <a:solidFill>
                  <a:prstClr val="white"/>
                </a:solidFill>
              </a:rPr>
              <a:t>en hållbar stad - öppen förvärlden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4644008" y="1700808"/>
            <a:ext cx="4104456" cy="4176464"/>
            <a:chOff x="1411" y="397100"/>
            <a:chExt cx="3394296" cy="1710409"/>
          </a:xfrm>
          <a:solidFill>
            <a:srgbClr val="99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Ellips 7"/>
            <p:cNvSpPr/>
            <p:nvPr/>
          </p:nvSpPr>
          <p:spPr>
            <a:xfrm>
              <a:off x="1411" y="397100"/>
              <a:ext cx="3394296" cy="1710409"/>
            </a:xfrm>
            <a:prstGeom prst="ellipse">
              <a:avLst/>
            </a:prstGeom>
            <a:solidFill>
              <a:srgbClr val="B93443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 4"/>
            <p:cNvSpPr/>
            <p:nvPr/>
          </p:nvSpPr>
          <p:spPr>
            <a:xfrm>
              <a:off x="596902" y="662509"/>
              <a:ext cx="2281032" cy="1150103"/>
            </a:xfrm>
            <a:prstGeom prst="rect">
              <a:avLst/>
            </a:prstGeom>
            <a:solidFill>
              <a:srgbClr val="B93443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Stadsutveckling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Växande stad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 hållbarhet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Infrastruktur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Investeringsbehov i befintligt och nytt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Finansieringsbehov</a:t>
              </a:r>
              <a:endParaRPr lang="sv-S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p 9"/>
          <p:cNvGrpSpPr/>
          <p:nvPr/>
        </p:nvGrpSpPr>
        <p:grpSpPr>
          <a:xfrm>
            <a:off x="539552" y="1628800"/>
            <a:ext cx="4104456" cy="4176464"/>
            <a:chOff x="1411" y="397100"/>
            <a:chExt cx="3394296" cy="17104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Ellips 10"/>
            <p:cNvSpPr/>
            <p:nvPr/>
          </p:nvSpPr>
          <p:spPr>
            <a:xfrm>
              <a:off x="1411" y="397100"/>
              <a:ext cx="3394296" cy="171040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 4"/>
            <p:cNvSpPr/>
            <p:nvPr/>
          </p:nvSpPr>
          <p:spPr>
            <a:xfrm>
              <a:off x="418254" y="662508"/>
              <a:ext cx="2679708" cy="120944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Kärnverksamheten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Finansiering </a:t>
              </a: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 välfärden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Demografisk utveckling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Förväntningar och ambitioner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Kvalitet i leveransen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Fördelning av resurser</a:t>
              </a:r>
              <a:endParaRPr lang="sv-SE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Vänster-höger 12"/>
          <p:cNvSpPr/>
          <p:nvPr/>
        </p:nvSpPr>
        <p:spPr>
          <a:xfrm>
            <a:off x="4067945" y="3429000"/>
            <a:ext cx="1224136" cy="64807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46428" y="1170770"/>
          <a:ext cx="8177480" cy="500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1269" y="382565"/>
            <a:ext cx="6738950" cy="695069"/>
          </a:xfrm>
        </p:spPr>
        <p:txBody>
          <a:bodyPr>
            <a:normAutofit/>
          </a:bodyPr>
          <a:lstStyle/>
          <a:p>
            <a:r>
              <a:rPr lang="sv-SE" dirty="0"/>
              <a:t>Utmaningar att hantera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Långsiktiga inriktningar för god ekonomisk hushållning</a:t>
            </a:r>
          </a:p>
        </p:txBody>
      </p:sp>
      <p:graphicFrame>
        <p:nvGraphicFramePr>
          <p:cNvPr id="9" name="Platshållare för innehåll 4"/>
          <p:cNvGraphicFramePr>
            <a:graphicFrameLocks noGrp="1"/>
          </p:cNvGraphicFramePr>
          <p:nvPr>
            <p:ph sz="quarter" idx="1"/>
          </p:nvPr>
        </p:nvGraphicFramePr>
        <p:xfrm>
          <a:off x="251520" y="1456267"/>
          <a:ext cx="4044013" cy="470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tshållare för innehåll 5"/>
          <p:cNvGraphicFramePr>
            <a:graphicFrameLocks noGrp="1"/>
          </p:cNvGraphicFramePr>
          <p:nvPr>
            <p:ph sz="quarter" idx="2"/>
          </p:nvPr>
        </p:nvGraphicFramePr>
        <p:xfrm>
          <a:off x="4860032" y="1367088"/>
          <a:ext cx="3925062" cy="484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03464" y="1936955"/>
            <a:ext cx="6738950" cy="20413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Hur beräknas skatteintäkterna och hur fungerar det kommunala utjämningssystemet?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2000" y="363794"/>
            <a:ext cx="6360581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>
                <a:latin typeface="Calibri" pitchFamily="34" charset="0"/>
              </a:rPr>
              <a:t>Finansiering av kommunen 2014 </a:t>
            </a:r>
            <a:endParaRPr lang="sv-SE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537"/>
          <p:cNvGraphicFramePr>
            <a:graphicFrameLocks noGrp="1"/>
          </p:cNvGraphicFramePr>
          <p:nvPr/>
        </p:nvGraphicFramePr>
        <p:xfrm>
          <a:off x="200026" y="1654139"/>
          <a:ext cx="4608513" cy="3352800"/>
        </p:xfrm>
        <a:graphic>
          <a:graphicData uri="http://schemas.openxmlformats.org/drawingml/2006/table">
            <a:tbl>
              <a:tblPr/>
              <a:tblGrid>
                <a:gridCol w="647700"/>
                <a:gridCol w="3097213"/>
                <a:gridCol w="863600"/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Mdkr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Skatteintäkter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22,5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FF99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Kommunalekonomisk utjämning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Avgifter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0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Hyror och arrenden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Statsbidrag/EU-bidrag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Fsg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verksamhet o </a:t>
                      </a:r>
                      <a:r>
                        <a:rPr kumimoji="0" 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entrepr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FFFF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Övriga intäkter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FF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Finansiella intäkter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Summa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34,6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512"/>
          <p:cNvGraphicFramePr>
            <a:graphicFrameLocks noChangeAspect="1"/>
          </p:cNvGraphicFramePr>
          <p:nvPr/>
        </p:nvGraphicFramePr>
        <p:xfrm>
          <a:off x="4598168" y="1278194"/>
          <a:ext cx="7162908" cy="433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2000" y="363794"/>
            <a:ext cx="6360581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Skatteintäkter och utjämning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316325" y="1511096"/>
            <a:ext cx="489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Hur beräknas skatteintäkterna</a:t>
            </a:r>
            <a:r>
              <a:rPr lang="sv-SE" b="1" dirty="0">
                <a:solidFill>
                  <a:srgbClr val="7474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b="1" dirty="0">
              <a:solidFill>
                <a:srgbClr val="7474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279"/>
          <p:cNvGrpSpPr>
            <a:grpSpLocks/>
          </p:cNvGrpSpPr>
          <p:nvPr/>
        </p:nvGrpSpPr>
        <p:grpSpPr bwMode="auto">
          <a:xfrm>
            <a:off x="200026" y="2155211"/>
            <a:ext cx="2665413" cy="2205038"/>
            <a:chOff x="126" y="1162"/>
            <a:chExt cx="1679" cy="1389"/>
          </a:xfrm>
        </p:grpSpPr>
        <p:grpSp>
          <p:nvGrpSpPr>
            <p:cNvPr id="5" name="Group 273"/>
            <p:cNvGrpSpPr>
              <a:grpSpLocks/>
            </p:cNvGrpSpPr>
            <p:nvPr/>
          </p:nvGrpSpPr>
          <p:grpSpPr bwMode="auto">
            <a:xfrm>
              <a:off x="172" y="1525"/>
              <a:ext cx="1518" cy="1026"/>
              <a:chOff x="2213" y="2115"/>
              <a:chExt cx="1518" cy="1026"/>
            </a:xfrm>
          </p:grpSpPr>
          <p:pic>
            <p:nvPicPr>
              <p:cNvPr id="14" name="Picture 270" descr="goetebor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13" y="2115"/>
                <a:ext cx="1518" cy="1026"/>
              </a:xfrm>
              <a:prstGeom prst="rect">
                <a:avLst/>
              </a:prstGeom>
              <a:noFill/>
            </p:spPr>
          </p:pic>
          <p:grpSp>
            <p:nvGrpSpPr>
              <p:cNvPr id="6" name="Group 52"/>
              <p:cNvGrpSpPr>
                <a:grpSpLocks/>
              </p:cNvGrpSpPr>
              <p:nvPr/>
            </p:nvGrpSpPr>
            <p:grpSpPr bwMode="auto">
              <a:xfrm>
                <a:off x="2440" y="2432"/>
                <a:ext cx="1043" cy="686"/>
                <a:chOff x="3584" y="1712"/>
                <a:chExt cx="1238" cy="777"/>
              </a:xfrm>
            </p:grpSpPr>
            <p:grpSp>
              <p:nvGrpSpPr>
                <p:cNvPr id="7" name="Group 53"/>
                <p:cNvGrpSpPr>
                  <a:grpSpLocks/>
                </p:cNvGrpSpPr>
                <p:nvPr/>
              </p:nvGrpSpPr>
              <p:grpSpPr bwMode="auto">
                <a:xfrm>
                  <a:off x="3952" y="1749"/>
                  <a:ext cx="148" cy="672"/>
                  <a:chOff x="3952" y="1749"/>
                  <a:chExt cx="148" cy="672"/>
                </a:xfrm>
              </p:grpSpPr>
              <p:grpSp>
                <p:nvGrpSpPr>
                  <p:cNvPr id="1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987" y="1749"/>
                    <a:ext cx="80" cy="107"/>
                    <a:chOff x="3987" y="1749"/>
                    <a:chExt cx="80" cy="107"/>
                  </a:xfrm>
                </p:grpSpPr>
                <p:sp>
                  <p:nvSpPr>
                    <p:cNvPr id="22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997" y="1753"/>
                      <a:ext cx="62" cy="103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289"/>
                        </a:cxn>
                        <a:cxn ang="0">
                          <a:pos x="44" y="242"/>
                        </a:cxn>
                        <a:cxn ang="0">
                          <a:pos x="31" y="217"/>
                        </a:cxn>
                        <a:cxn ang="0">
                          <a:pos x="22" y="197"/>
                        </a:cxn>
                        <a:cxn ang="0">
                          <a:pos x="10" y="172"/>
                        </a:cxn>
                        <a:cxn ang="0">
                          <a:pos x="5" y="152"/>
                        </a:cxn>
                        <a:cxn ang="0">
                          <a:pos x="2" y="136"/>
                        </a:cxn>
                        <a:cxn ang="0">
                          <a:pos x="0" y="95"/>
                        </a:cxn>
                        <a:cxn ang="0">
                          <a:pos x="5" y="66"/>
                        </a:cxn>
                        <a:cxn ang="0">
                          <a:pos x="16" y="41"/>
                        </a:cxn>
                        <a:cxn ang="0">
                          <a:pos x="29" y="24"/>
                        </a:cxn>
                        <a:cxn ang="0">
                          <a:pos x="40" y="15"/>
                        </a:cxn>
                        <a:cxn ang="0">
                          <a:pos x="59" y="5"/>
                        </a:cxn>
                        <a:cxn ang="0">
                          <a:pos x="86" y="0"/>
                        </a:cxn>
                        <a:cxn ang="0">
                          <a:pos x="116" y="2"/>
                        </a:cxn>
                        <a:cxn ang="0">
                          <a:pos x="137" y="8"/>
                        </a:cxn>
                        <a:cxn ang="0">
                          <a:pos x="162" y="25"/>
                        </a:cxn>
                        <a:cxn ang="0">
                          <a:pos x="174" y="41"/>
                        </a:cxn>
                        <a:cxn ang="0">
                          <a:pos x="183" y="56"/>
                        </a:cxn>
                        <a:cxn ang="0">
                          <a:pos x="187" y="78"/>
                        </a:cxn>
                        <a:cxn ang="0">
                          <a:pos x="186" y="114"/>
                        </a:cxn>
                        <a:cxn ang="0">
                          <a:pos x="178" y="147"/>
                        </a:cxn>
                        <a:cxn ang="0">
                          <a:pos x="165" y="180"/>
                        </a:cxn>
                        <a:cxn ang="0">
                          <a:pos x="155" y="201"/>
                        </a:cxn>
                        <a:cxn ang="0">
                          <a:pos x="146" y="220"/>
                        </a:cxn>
                        <a:cxn ang="0">
                          <a:pos x="134" y="242"/>
                        </a:cxn>
                        <a:cxn ang="0">
                          <a:pos x="132" y="277"/>
                        </a:cxn>
                        <a:cxn ang="0">
                          <a:pos x="130" y="296"/>
                        </a:cxn>
                        <a:cxn ang="0">
                          <a:pos x="113" y="306"/>
                        </a:cxn>
                        <a:cxn ang="0">
                          <a:pos x="92" y="309"/>
                        </a:cxn>
                        <a:cxn ang="0">
                          <a:pos x="67" y="306"/>
                        </a:cxn>
                        <a:cxn ang="0">
                          <a:pos x="53" y="299"/>
                        </a:cxn>
                        <a:cxn ang="0">
                          <a:pos x="44" y="289"/>
                        </a:cxn>
                      </a:cxnLst>
                      <a:rect l="0" t="0" r="r" b="b"/>
                      <a:pathLst>
                        <a:path w="187" h="309">
                          <a:moveTo>
                            <a:pt x="44" y="289"/>
                          </a:moveTo>
                          <a:lnTo>
                            <a:pt x="44" y="242"/>
                          </a:lnTo>
                          <a:lnTo>
                            <a:pt x="31" y="217"/>
                          </a:lnTo>
                          <a:lnTo>
                            <a:pt x="22" y="197"/>
                          </a:lnTo>
                          <a:lnTo>
                            <a:pt x="10" y="172"/>
                          </a:lnTo>
                          <a:lnTo>
                            <a:pt x="5" y="152"/>
                          </a:lnTo>
                          <a:lnTo>
                            <a:pt x="2" y="136"/>
                          </a:lnTo>
                          <a:lnTo>
                            <a:pt x="0" y="95"/>
                          </a:lnTo>
                          <a:lnTo>
                            <a:pt x="5" y="66"/>
                          </a:lnTo>
                          <a:lnTo>
                            <a:pt x="16" y="41"/>
                          </a:lnTo>
                          <a:lnTo>
                            <a:pt x="29" y="24"/>
                          </a:lnTo>
                          <a:lnTo>
                            <a:pt x="40" y="15"/>
                          </a:lnTo>
                          <a:lnTo>
                            <a:pt x="59" y="5"/>
                          </a:lnTo>
                          <a:lnTo>
                            <a:pt x="86" y="0"/>
                          </a:lnTo>
                          <a:lnTo>
                            <a:pt x="116" y="2"/>
                          </a:lnTo>
                          <a:lnTo>
                            <a:pt x="137" y="8"/>
                          </a:lnTo>
                          <a:lnTo>
                            <a:pt x="162" y="25"/>
                          </a:lnTo>
                          <a:lnTo>
                            <a:pt x="174" y="41"/>
                          </a:lnTo>
                          <a:lnTo>
                            <a:pt x="183" y="56"/>
                          </a:lnTo>
                          <a:lnTo>
                            <a:pt x="187" y="78"/>
                          </a:lnTo>
                          <a:lnTo>
                            <a:pt x="186" y="114"/>
                          </a:lnTo>
                          <a:lnTo>
                            <a:pt x="178" y="147"/>
                          </a:lnTo>
                          <a:lnTo>
                            <a:pt x="165" y="180"/>
                          </a:lnTo>
                          <a:lnTo>
                            <a:pt x="155" y="201"/>
                          </a:lnTo>
                          <a:lnTo>
                            <a:pt x="146" y="220"/>
                          </a:lnTo>
                          <a:lnTo>
                            <a:pt x="134" y="242"/>
                          </a:lnTo>
                          <a:lnTo>
                            <a:pt x="132" y="277"/>
                          </a:lnTo>
                          <a:lnTo>
                            <a:pt x="130" y="296"/>
                          </a:lnTo>
                          <a:lnTo>
                            <a:pt x="113" y="306"/>
                          </a:lnTo>
                          <a:lnTo>
                            <a:pt x="92" y="309"/>
                          </a:lnTo>
                          <a:lnTo>
                            <a:pt x="67" y="306"/>
                          </a:lnTo>
                          <a:lnTo>
                            <a:pt x="53" y="299"/>
                          </a:lnTo>
                          <a:lnTo>
                            <a:pt x="44" y="289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2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987" y="1749"/>
                      <a:ext cx="80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182"/>
                        </a:cxn>
                        <a:cxn ang="0">
                          <a:pos x="3" y="161"/>
                        </a:cxn>
                        <a:cxn ang="0">
                          <a:pos x="0" y="138"/>
                        </a:cxn>
                        <a:cxn ang="0">
                          <a:pos x="1" y="109"/>
                        </a:cxn>
                        <a:cxn ang="0">
                          <a:pos x="1" y="87"/>
                        </a:cxn>
                        <a:cxn ang="0">
                          <a:pos x="13" y="59"/>
                        </a:cxn>
                        <a:cxn ang="0">
                          <a:pos x="26" y="42"/>
                        </a:cxn>
                        <a:cxn ang="0">
                          <a:pos x="40" y="26"/>
                        </a:cxn>
                        <a:cxn ang="0">
                          <a:pos x="64" y="8"/>
                        </a:cxn>
                        <a:cxn ang="0">
                          <a:pos x="81" y="3"/>
                        </a:cxn>
                        <a:cxn ang="0">
                          <a:pos x="119" y="0"/>
                        </a:cxn>
                        <a:cxn ang="0">
                          <a:pos x="151" y="1"/>
                        </a:cxn>
                        <a:cxn ang="0">
                          <a:pos x="175" y="8"/>
                        </a:cxn>
                        <a:cxn ang="0">
                          <a:pos x="194" y="16"/>
                        </a:cxn>
                        <a:cxn ang="0">
                          <a:pos x="211" y="35"/>
                        </a:cxn>
                        <a:cxn ang="0">
                          <a:pos x="224" y="52"/>
                        </a:cxn>
                        <a:cxn ang="0">
                          <a:pos x="236" y="70"/>
                        </a:cxn>
                        <a:cxn ang="0">
                          <a:pos x="242" y="92"/>
                        </a:cxn>
                        <a:cxn ang="0">
                          <a:pos x="242" y="129"/>
                        </a:cxn>
                        <a:cxn ang="0">
                          <a:pos x="242" y="156"/>
                        </a:cxn>
                        <a:cxn ang="0">
                          <a:pos x="233" y="167"/>
                        </a:cxn>
                        <a:cxn ang="0">
                          <a:pos x="220" y="185"/>
                        </a:cxn>
                        <a:cxn ang="0">
                          <a:pos x="211" y="198"/>
                        </a:cxn>
                        <a:cxn ang="0">
                          <a:pos x="188" y="205"/>
                        </a:cxn>
                        <a:cxn ang="0">
                          <a:pos x="166" y="211"/>
                        </a:cxn>
                        <a:cxn ang="0">
                          <a:pos x="183" y="185"/>
                        </a:cxn>
                        <a:cxn ang="0">
                          <a:pos x="201" y="140"/>
                        </a:cxn>
                        <a:cxn ang="0">
                          <a:pos x="202" y="122"/>
                        </a:cxn>
                        <a:cxn ang="0">
                          <a:pos x="201" y="108"/>
                        </a:cxn>
                        <a:cxn ang="0">
                          <a:pos x="194" y="87"/>
                        </a:cxn>
                        <a:cxn ang="0">
                          <a:pos x="156" y="99"/>
                        </a:cxn>
                        <a:cxn ang="0">
                          <a:pos x="110" y="99"/>
                        </a:cxn>
                        <a:cxn ang="0">
                          <a:pos x="78" y="96"/>
                        </a:cxn>
                        <a:cxn ang="0">
                          <a:pos x="54" y="90"/>
                        </a:cxn>
                        <a:cxn ang="0">
                          <a:pos x="45" y="100"/>
                        </a:cxn>
                        <a:cxn ang="0">
                          <a:pos x="39" y="122"/>
                        </a:cxn>
                        <a:cxn ang="0">
                          <a:pos x="39" y="143"/>
                        </a:cxn>
                        <a:cxn ang="0">
                          <a:pos x="57" y="186"/>
                        </a:cxn>
                        <a:cxn ang="0">
                          <a:pos x="67" y="211"/>
                        </a:cxn>
                        <a:cxn ang="0">
                          <a:pos x="39" y="196"/>
                        </a:cxn>
                        <a:cxn ang="0">
                          <a:pos x="17" y="182"/>
                        </a:cxn>
                      </a:cxnLst>
                      <a:rect l="0" t="0" r="r" b="b"/>
                      <a:pathLst>
                        <a:path w="242" h="211">
                          <a:moveTo>
                            <a:pt x="17" y="182"/>
                          </a:moveTo>
                          <a:lnTo>
                            <a:pt x="3" y="161"/>
                          </a:lnTo>
                          <a:lnTo>
                            <a:pt x="0" y="138"/>
                          </a:lnTo>
                          <a:lnTo>
                            <a:pt x="1" y="109"/>
                          </a:lnTo>
                          <a:lnTo>
                            <a:pt x="1" y="87"/>
                          </a:lnTo>
                          <a:lnTo>
                            <a:pt x="13" y="59"/>
                          </a:lnTo>
                          <a:lnTo>
                            <a:pt x="26" y="42"/>
                          </a:lnTo>
                          <a:lnTo>
                            <a:pt x="40" y="26"/>
                          </a:lnTo>
                          <a:lnTo>
                            <a:pt x="64" y="8"/>
                          </a:lnTo>
                          <a:lnTo>
                            <a:pt x="81" y="3"/>
                          </a:lnTo>
                          <a:lnTo>
                            <a:pt x="119" y="0"/>
                          </a:lnTo>
                          <a:lnTo>
                            <a:pt x="151" y="1"/>
                          </a:lnTo>
                          <a:lnTo>
                            <a:pt x="175" y="8"/>
                          </a:lnTo>
                          <a:lnTo>
                            <a:pt x="194" y="16"/>
                          </a:lnTo>
                          <a:lnTo>
                            <a:pt x="211" y="35"/>
                          </a:lnTo>
                          <a:lnTo>
                            <a:pt x="224" y="52"/>
                          </a:lnTo>
                          <a:lnTo>
                            <a:pt x="236" y="70"/>
                          </a:lnTo>
                          <a:lnTo>
                            <a:pt x="242" y="92"/>
                          </a:lnTo>
                          <a:lnTo>
                            <a:pt x="242" y="129"/>
                          </a:lnTo>
                          <a:lnTo>
                            <a:pt x="242" y="156"/>
                          </a:lnTo>
                          <a:lnTo>
                            <a:pt x="233" y="167"/>
                          </a:lnTo>
                          <a:lnTo>
                            <a:pt x="220" y="185"/>
                          </a:lnTo>
                          <a:lnTo>
                            <a:pt x="211" y="198"/>
                          </a:lnTo>
                          <a:lnTo>
                            <a:pt x="188" y="205"/>
                          </a:lnTo>
                          <a:lnTo>
                            <a:pt x="166" y="211"/>
                          </a:lnTo>
                          <a:lnTo>
                            <a:pt x="183" y="185"/>
                          </a:lnTo>
                          <a:lnTo>
                            <a:pt x="201" y="140"/>
                          </a:lnTo>
                          <a:lnTo>
                            <a:pt x="202" y="122"/>
                          </a:lnTo>
                          <a:lnTo>
                            <a:pt x="201" y="108"/>
                          </a:lnTo>
                          <a:lnTo>
                            <a:pt x="194" y="87"/>
                          </a:lnTo>
                          <a:lnTo>
                            <a:pt x="156" y="99"/>
                          </a:lnTo>
                          <a:lnTo>
                            <a:pt x="110" y="99"/>
                          </a:lnTo>
                          <a:lnTo>
                            <a:pt x="78" y="96"/>
                          </a:lnTo>
                          <a:lnTo>
                            <a:pt x="54" y="90"/>
                          </a:lnTo>
                          <a:lnTo>
                            <a:pt x="45" y="100"/>
                          </a:lnTo>
                          <a:lnTo>
                            <a:pt x="39" y="122"/>
                          </a:lnTo>
                          <a:lnTo>
                            <a:pt x="39" y="143"/>
                          </a:lnTo>
                          <a:lnTo>
                            <a:pt x="57" y="186"/>
                          </a:lnTo>
                          <a:lnTo>
                            <a:pt x="67" y="211"/>
                          </a:lnTo>
                          <a:lnTo>
                            <a:pt x="39" y="196"/>
                          </a:lnTo>
                          <a:lnTo>
                            <a:pt x="17" y="1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11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5" y="1802"/>
                      <a:ext cx="64" cy="10"/>
                      <a:chOff x="3995" y="1802"/>
                      <a:chExt cx="64" cy="10"/>
                    </a:xfrm>
                  </p:grpSpPr>
                  <p:sp>
                    <p:nvSpPr>
                      <p:cNvPr id="230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5" y="1802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005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231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1" y="1803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005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19" name="Freeform 60"/>
                  <p:cNvSpPr>
                    <a:spLocks/>
                  </p:cNvSpPr>
                  <p:nvPr/>
                </p:nvSpPr>
                <p:spPr bwMode="auto">
                  <a:xfrm>
                    <a:off x="3983" y="2203"/>
                    <a:ext cx="77" cy="198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47" y="70"/>
                      </a:cxn>
                      <a:cxn ang="0">
                        <a:pos x="42" y="149"/>
                      </a:cxn>
                      <a:cxn ang="0">
                        <a:pos x="42" y="228"/>
                      </a:cxn>
                      <a:cxn ang="0">
                        <a:pos x="47" y="302"/>
                      </a:cxn>
                      <a:cxn ang="0">
                        <a:pos x="48" y="360"/>
                      </a:cxn>
                      <a:cxn ang="0">
                        <a:pos x="48" y="435"/>
                      </a:cxn>
                      <a:cxn ang="0">
                        <a:pos x="44" y="465"/>
                      </a:cxn>
                      <a:cxn ang="0">
                        <a:pos x="12" y="557"/>
                      </a:cxn>
                      <a:cxn ang="0">
                        <a:pos x="0" y="591"/>
                      </a:cxn>
                      <a:cxn ang="0">
                        <a:pos x="51" y="592"/>
                      </a:cxn>
                      <a:cxn ang="0">
                        <a:pos x="73" y="551"/>
                      </a:cxn>
                      <a:cxn ang="0">
                        <a:pos x="87" y="505"/>
                      </a:cxn>
                      <a:cxn ang="0">
                        <a:pos x="96" y="430"/>
                      </a:cxn>
                      <a:cxn ang="0">
                        <a:pos x="125" y="228"/>
                      </a:cxn>
                      <a:cxn ang="0">
                        <a:pos x="136" y="171"/>
                      </a:cxn>
                      <a:cxn ang="0">
                        <a:pos x="128" y="282"/>
                      </a:cxn>
                      <a:cxn ang="0">
                        <a:pos x="137" y="349"/>
                      </a:cxn>
                      <a:cxn ang="0">
                        <a:pos x="140" y="411"/>
                      </a:cxn>
                      <a:cxn ang="0">
                        <a:pos x="134" y="468"/>
                      </a:cxn>
                      <a:cxn ang="0">
                        <a:pos x="139" y="496"/>
                      </a:cxn>
                      <a:cxn ang="0">
                        <a:pos x="171" y="582"/>
                      </a:cxn>
                      <a:cxn ang="0">
                        <a:pos x="200" y="583"/>
                      </a:cxn>
                      <a:cxn ang="0">
                        <a:pos x="214" y="583"/>
                      </a:cxn>
                      <a:cxn ang="0">
                        <a:pos x="232" y="566"/>
                      </a:cxn>
                      <a:cxn ang="0">
                        <a:pos x="188" y="468"/>
                      </a:cxn>
                      <a:cxn ang="0">
                        <a:pos x="210" y="263"/>
                      </a:cxn>
                      <a:cxn ang="0">
                        <a:pos x="219" y="166"/>
                      </a:cxn>
                      <a:cxn ang="0">
                        <a:pos x="219" y="3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232" h="592">
                        <a:moveTo>
                          <a:pt x="52" y="0"/>
                        </a:moveTo>
                        <a:lnTo>
                          <a:pt x="47" y="70"/>
                        </a:lnTo>
                        <a:lnTo>
                          <a:pt x="42" y="149"/>
                        </a:lnTo>
                        <a:lnTo>
                          <a:pt x="42" y="228"/>
                        </a:lnTo>
                        <a:lnTo>
                          <a:pt x="47" y="302"/>
                        </a:lnTo>
                        <a:lnTo>
                          <a:pt x="48" y="360"/>
                        </a:lnTo>
                        <a:lnTo>
                          <a:pt x="48" y="435"/>
                        </a:lnTo>
                        <a:lnTo>
                          <a:pt x="44" y="465"/>
                        </a:lnTo>
                        <a:lnTo>
                          <a:pt x="12" y="557"/>
                        </a:lnTo>
                        <a:lnTo>
                          <a:pt x="0" y="591"/>
                        </a:lnTo>
                        <a:lnTo>
                          <a:pt x="51" y="592"/>
                        </a:lnTo>
                        <a:lnTo>
                          <a:pt x="73" y="551"/>
                        </a:lnTo>
                        <a:lnTo>
                          <a:pt x="87" y="505"/>
                        </a:lnTo>
                        <a:lnTo>
                          <a:pt x="96" y="430"/>
                        </a:lnTo>
                        <a:lnTo>
                          <a:pt x="125" y="228"/>
                        </a:lnTo>
                        <a:lnTo>
                          <a:pt x="136" y="171"/>
                        </a:lnTo>
                        <a:lnTo>
                          <a:pt x="128" y="282"/>
                        </a:lnTo>
                        <a:lnTo>
                          <a:pt x="137" y="349"/>
                        </a:lnTo>
                        <a:lnTo>
                          <a:pt x="140" y="411"/>
                        </a:lnTo>
                        <a:lnTo>
                          <a:pt x="134" y="468"/>
                        </a:lnTo>
                        <a:lnTo>
                          <a:pt x="139" y="496"/>
                        </a:lnTo>
                        <a:lnTo>
                          <a:pt x="171" y="582"/>
                        </a:lnTo>
                        <a:lnTo>
                          <a:pt x="200" y="583"/>
                        </a:lnTo>
                        <a:lnTo>
                          <a:pt x="214" y="583"/>
                        </a:lnTo>
                        <a:lnTo>
                          <a:pt x="232" y="566"/>
                        </a:lnTo>
                        <a:lnTo>
                          <a:pt x="188" y="468"/>
                        </a:lnTo>
                        <a:lnTo>
                          <a:pt x="210" y="263"/>
                        </a:lnTo>
                        <a:lnTo>
                          <a:pt x="219" y="166"/>
                        </a:lnTo>
                        <a:lnTo>
                          <a:pt x="219" y="3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1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954" y="1958"/>
                    <a:ext cx="143" cy="197"/>
                    <a:chOff x="3954" y="1958"/>
                    <a:chExt cx="143" cy="197"/>
                  </a:xfrm>
                </p:grpSpPr>
                <p:sp>
                  <p:nvSpPr>
                    <p:cNvPr id="225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954" y="1964"/>
                      <a:ext cx="39" cy="19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130"/>
                        </a:cxn>
                        <a:cxn ang="0">
                          <a:pos x="19" y="308"/>
                        </a:cxn>
                        <a:cxn ang="0">
                          <a:pos x="35" y="463"/>
                        </a:cxn>
                        <a:cxn ang="0">
                          <a:pos x="65" y="556"/>
                        </a:cxn>
                        <a:cxn ang="0">
                          <a:pos x="78" y="573"/>
                        </a:cxn>
                        <a:cxn ang="0">
                          <a:pos x="86" y="547"/>
                        </a:cxn>
                        <a:cxn ang="0">
                          <a:pos x="91" y="482"/>
                        </a:cxn>
                        <a:cxn ang="0">
                          <a:pos x="117" y="464"/>
                        </a:cxn>
                        <a:cxn ang="0">
                          <a:pos x="82" y="412"/>
                        </a:cxn>
                        <a:cxn ang="0">
                          <a:pos x="59" y="381"/>
                        </a:cxn>
                        <a:cxn ang="0">
                          <a:pos x="62" y="117"/>
                        </a:cxn>
                        <a:cxn ang="0">
                          <a:pos x="73" y="11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117" h="573">
                          <a:moveTo>
                            <a:pt x="6" y="0"/>
                          </a:moveTo>
                          <a:lnTo>
                            <a:pt x="0" y="130"/>
                          </a:lnTo>
                          <a:lnTo>
                            <a:pt x="19" y="308"/>
                          </a:lnTo>
                          <a:lnTo>
                            <a:pt x="35" y="463"/>
                          </a:lnTo>
                          <a:lnTo>
                            <a:pt x="65" y="556"/>
                          </a:lnTo>
                          <a:lnTo>
                            <a:pt x="78" y="573"/>
                          </a:lnTo>
                          <a:lnTo>
                            <a:pt x="86" y="547"/>
                          </a:lnTo>
                          <a:lnTo>
                            <a:pt x="91" y="482"/>
                          </a:lnTo>
                          <a:lnTo>
                            <a:pt x="117" y="464"/>
                          </a:lnTo>
                          <a:lnTo>
                            <a:pt x="82" y="412"/>
                          </a:lnTo>
                          <a:lnTo>
                            <a:pt x="59" y="381"/>
                          </a:lnTo>
                          <a:lnTo>
                            <a:pt x="62" y="117"/>
                          </a:lnTo>
                          <a:lnTo>
                            <a:pt x="73" y="1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26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4063" y="1958"/>
                      <a:ext cx="3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15"/>
                        </a:cxn>
                        <a:cxn ang="0">
                          <a:pos x="44" y="111"/>
                        </a:cxn>
                        <a:cxn ang="0">
                          <a:pos x="42" y="340"/>
                        </a:cxn>
                        <a:cxn ang="0">
                          <a:pos x="0" y="436"/>
                        </a:cxn>
                        <a:cxn ang="0">
                          <a:pos x="10" y="445"/>
                        </a:cxn>
                        <a:cxn ang="0">
                          <a:pos x="0" y="495"/>
                        </a:cxn>
                        <a:cxn ang="0">
                          <a:pos x="9" y="535"/>
                        </a:cxn>
                        <a:cxn ang="0">
                          <a:pos x="42" y="470"/>
                        </a:cxn>
                        <a:cxn ang="0">
                          <a:pos x="73" y="352"/>
                        </a:cxn>
                        <a:cxn ang="0">
                          <a:pos x="102" y="89"/>
                        </a:cxn>
                        <a:cxn ang="0">
                          <a:pos x="89" y="0"/>
                        </a:cxn>
                        <a:cxn ang="0">
                          <a:pos x="29" y="15"/>
                        </a:cxn>
                      </a:cxnLst>
                      <a:rect l="0" t="0" r="r" b="b"/>
                      <a:pathLst>
                        <a:path w="102" h="535">
                          <a:moveTo>
                            <a:pt x="29" y="15"/>
                          </a:moveTo>
                          <a:lnTo>
                            <a:pt x="44" y="111"/>
                          </a:lnTo>
                          <a:lnTo>
                            <a:pt x="42" y="340"/>
                          </a:lnTo>
                          <a:lnTo>
                            <a:pt x="0" y="436"/>
                          </a:lnTo>
                          <a:lnTo>
                            <a:pt x="10" y="445"/>
                          </a:lnTo>
                          <a:lnTo>
                            <a:pt x="0" y="495"/>
                          </a:lnTo>
                          <a:lnTo>
                            <a:pt x="9" y="535"/>
                          </a:lnTo>
                          <a:lnTo>
                            <a:pt x="42" y="470"/>
                          </a:lnTo>
                          <a:lnTo>
                            <a:pt x="73" y="352"/>
                          </a:lnTo>
                          <a:lnTo>
                            <a:pt x="102" y="89"/>
                          </a:lnTo>
                          <a:lnTo>
                            <a:pt x="89" y="0"/>
                          </a:lnTo>
                          <a:lnTo>
                            <a:pt x="29" y="15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979" y="2361"/>
                    <a:ext cx="86" cy="60"/>
                    <a:chOff x="3979" y="2361"/>
                    <a:chExt cx="86" cy="60"/>
                  </a:xfrm>
                </p:grpSpPr>
                <p:sp>
                  <p:nvSpPr>
                    <p:cNvPr id="223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979" y="2367"/>
                      <a:ext cx="34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80"/>
                        </a:cxn>
                        <a:cxn ang="0">
                          <a:pos x="5" y="105"/>
                        </a:cxn>
                        <a:cxn ang="0">
                          <a:pos x="0" y="124"/>
                        </a:cxn>
                        <a:cxn ang="0">
                          <a:pos x="0" y="138"/>
                        </a:cxn>
                        <a:cxn ang="0">
                          <a:pos x="3" y="149"/>
                        </a:cxn>
                        <a:cxn ang="0">
                          <a:pos x="10" y="157"/>
                        </a:cxn>
                        <a:cxn ang="0">
                          <a:pos x="24" y="162"/>
                        </a:cxn>
                        <a:cxn ang="0">
                          <a:pos x="41" y="160"/>
                        </a:cxn>
                        <a:cxn ang="0">
                          <a:pos x="59" y="153"/>
                        </a:cxn>
                        <a:cxn ang="0">
                          <a:pos x="72" y="137"/>
                        </a:cxn>
                        <a:cxn ang="0">
                          <a:pos x="83" y="115"/>
                        </a:cxn>
                        <a:cxn ang="0">
                          <a:pos x="91" y="71"/>
                        </a:cxn>
                        <a:cxn ang="0">
                          <a:pos x="102" y="28"/>
                        </a:cxn>
                        <a:cxn ang="0">
                          <a:pos x="101" y="0"/>
                        </a:cxn>
                        <a:cxn ang="0">
                          <a:pos x="81" y="63"/>
                        </a:cxn>
                        <a:cxn ang="0">
                          <a:pos x="63" y="102"/>
                        </a:cxn>
                        <a:cxn ang="0">
                          <a:pos x="37" y="102"/>
                        </a:cxn>
                        <a:cxn ang="0">
                          <a:pos x="15" y="99"/>
                        </a:cxn>
                        <a:cxn ang="0">
                          <a:pos x="19" y="80"/>
                        </a:cxn>
                      </a:cxnLst>
                      <a:rect l="0" t="0" r="r" b="b"/>
                      <a:pathLst>
                        <a:path w="102" h="162">
                          <a:moveTo>
                            <a:pt x="19" y="80"/>
                          </a:moveTo>
                          <a:lnTo>
                            <a:pt x="5" y="105"/>
                          </a:lnTo>
                          <a:lnTo>
                            <a:pt x="0" y="124"/>
                          </a:lnTo>
                          <a:lnTo>
                            <a:pt x="0" y="138"/>
                          </a:lnTo>
                          <a:lnTo>
                            <a:pt x="3" y="149"/>
                          </a:lnTo>
                          <a:lnTo>
                            <a:pt x="10" y="157"/>
                          </a:lnTo>
                          <a:lnTo>
                            <a:pt x="24" y="162"/>
                          </a:lnTo>
                          <a:lnTo>
                            <a:pt x="41" y="160"/>
                          </a:lnTo>
                          <a:lnTo>
                            <a:pt x="59" y="153"/>
                          </a:lnTo>
                          <a:lnTo>
                            <a:pt x="72" y="137"/>
                          </a:lnTo>
                          <a:lnTo>
                            <a:pt x="83" y="115"/>
                          </a:lnTo>
                          <a:lnTo>
                            <a:pt x="91" y="71"/>
                          </a:lnTo>
                          <a:lnTo>
                            <a:pt x="102" y="28"/>
                          </a:lnTo>
                          <a:lnTo>
                            <a:pt x="101" y="0"/>
                          </a:lnTo>
                          <a:lnTo>
                            <a:pt x="81" y="63"/>
                          </a:lnTo>
                          <a:lnTo>
                            <a:pt x="63" y="102"/>
                          </a:lnTo>
                          <a:lnTo>
                            <a:pt x="37" y="102"/>
                          </a:lnTo>
                          <a:lnTo>
                            <a:pt x="15" y="99"/>
                          </a:lnTo>
                          <a:lnTo>
                            <a:pt x="19" y="8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24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027" y="2361"/>
                      <a:ext cx="38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7"/>
                        </a:cxn>
                        <a:cxn ang="0">
                          <a:pos x="14" y="63"/>
                        </a:cxn>
                        <a:cxn ang="0">
                          <a:pos x="25" y="99"/>
                        </a:cxn>
                        <a:cxn ang="0">
                          <a:pos x="36" y="134"/>
                        </a:cxn>
                        <a:cxn ang="0">
                          <a:pos x="48" y="153"/>
                        </a:cxn>
                        <a:cxn ang="0">
                          <a:pos x="60" y="168"/>
                        </a:cxn>
                        <a:cxn ang="0">
                          <a:pos x="76" y="173"/>
                        </a:cxn>
                        <a:cxn ang="0">
                          <a:pos x="93" y="176"/>
                        </a:cxn>
                        <a:cxn ang="0">
                          <a:pos x="102" y="170"/>
                        </a:cxn>
                        <a:cxn ang="0">
                          <a:pos x="111" y="166"/>
                        </a:cxn>
                        <a:cxn ang="0">
                          <a:pos x="115" y="149"/>
                        </a:cxn>
                        <a:cxn ang="0">
                          <a:pos x="112" y="125"/>
                        </a:cxn>
                        <a:cxn ang="0">
                          <a:pos x="102" y="98"/>
                        </a:cxn>
                        <a:cxn ang="0">
                          <a:pos x="95" y="83"/>
                        </a:cxn>
                        <a:cxn ang="0">
                          <a:pos x="92" y="96"/>
                        </a:cxn>
                        <a:cxn ang="0">
                          <a:pos x="87" y="102"/>
                        </a:cxn>
                        <a:cxn ang="0">
                          <a:pos x="73" y="106"/>
                        </a:cxn>
                        <a:cxn ang="0">
                          <a:pos x="61" y="108"/>
                        </a:cxn>
                        <a:cxn ang="0">
                          <a:pos x="38" y="103"/>
                        </a:cxn>
                        <a:cxn ang="0">
                          <a:pos x="14" y="35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15" h="176">
                          <a:moveTo>
                            <a:pt x="1" y="0"/>
                          </a:moveTo>
                          <a:lnTo>
                            <a:pt x="0" y="17"/>
                          </a:lnTo>
                          <a:lnTo>
                            <a:pt x="14" y="63"/>
                          </a:lnTo>
                          <a:lnTo>
                            <a:pt x="25" y="99"/>
                          </a:lnTo>
                          <a:lnTo>
                            <a:pt x="36" y="134"/>
                          </a:lnTo>
                          <a:lnTo>
                            <a:pt x="48" y="153"/>
                          </a:lnTo>
                          <a:lnTo>
                            <a:pt x="60" y="168"/>
                          </a:lnTo>
                          <a:lnTo>
                            <a:pt x="76" y="173"/>
                          </a:lnTo>
                          <a:lnTo>
                            <a:pt x="93" y="176"/>
                          </a:lnTo>
                          <a:lnTo>
                            <a:pt x="102" y="170"/>
                          </a:lnTo>
                          <a:lnTo>
                            <a:pt x="111" y="166"/>
                          </a:lnTo>
                          <a:lnTo>
                            <a:pt x="115" y="149"/>
                          </a:lnTo>
                          <a:lnTo>
                            <a:pt x="112" y="125"/>
                          </a:lnTo>
                          <a:lnTo>
                            <a:pt x="102" y="98"/>
                          </a:lnTo>
                          <a:lnTo>
                            <a:pt x="95" y="83"/>
                          </a:lnTo>
                          <a:lnTo>
                            <a:pt x="92" y="96"/>
                          </a:lnTo>
                          <a:lnTo>
                            <a:pt x="87" y="102"/>
                          </a:lnTo>
                          <a:lnTo>
                            <a:pt x="73" y="106"/>
                          </a:lnTo>
                          <a:lnTo>
                            <a:pt x="61" y="108"/>
                          </a:lnTo>
                          <a:lnTo>
                            <a:pt x="38" y="103"/>
                          </a:lnTo>
                          <a:lnTo>
                            <a:pt x="14" y="3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222" name="Freeform 67"/>
                  <p:cNvSpPr>
                    <a:spLocks/>
                  </p:cNvSpPr>
                  <p:nvPr/>
                </p:nvSpPr>
                <p:spPr bwMode="auto">
                  <a:xfrm>
                    <a:off x="3952" y="1846"/>
                    <a:ext cx="148" cy="376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71" y="58"/>
                      </a:cxn>
                      <a:cxn ang="0">
                        <a:pos x="57" y="77"/>
                      </a:cxn>
                      <a:cxn ang="0">
                        <a:pos x="0" y="355"/>
                      </a:cxn>
                      <a:cxn ang="0">
                        <a:pos x="85" y="367"/>
                      </a:cxn>
                      <a:cxn ang="0">
                        <a:pos x="97" y="297"/>
                      </a:cxn>
                      <a:cxn ang="0">
                        <a:pos x="129" y="444"/>
                      </a:cxn>
                      <a:cxn ang="0">
                        <a:pos x="75" y="634"/>
                      </a:cxn>
                      <a:cxn ang="0">
                        <a:pos x="75" y="771"/>
                      </a:cxn>
                      <a:cxn ang="0">
                        <a:pos x="85" y="867"/>
                      </a:cxn>
                      <a:cxn ang="0">
                        <a:pos x="113" y="1007"/>
                      </a:cxn>
                      <a:cxn ang="0">
                        <a:pos x="138" y="1112"/>
                      </a:cxn>
                      <a:cxn ang="0">
                        <a:pos x="219" y="1128"/>
                      </a:cxn>
                      <a:cxn ang="0">
                        <a:pos x="228" y="1111"/>
                      </a:cxn>
                      <a:cxn ang="0">
                        <a:pos x="305" y="1108"/>
                      </a:cxn>
                      <a:cxn ang="0">
                        <a:pos x="332" y="976"/>
                      </a:cxn>
                      <a:cxn ang="0">
                        <a:pos x="356" y="803"/>
                      </a:cxn>
                      <a:cxn ang="0">
                        <a:pos x="375" y="628"/>
                      </a:cxn>
                      <a:cxn ang="0">
                        <a:pos x="326" y="428"/>
                      </a:cxn>
                      <a:cxn ang="0">
                        <a:pos x="345" y="317"/>
                      </a:cxn>
                      <a:cxn ang="0">
                        <a:pos x="356" y="358"/>
                      </a:cxn>
                      <a:cxn ang="0">
                        <a:pos x="444" y="335"/>
                      </a:cxn>
                      <a:cxn ang="0">
                        <a:pos x="377" y="74"/>
                      </a:cxn>
                      <a:cxn ang="0">
                        <a:pos x="265" y="0"/>
                      </a:cxn>
                      <a:cxn ang="0">
                        <a:pos x="262" y="8"/>
                      </a:cxn>
                      <a:cxn ang="0">
                        <a:pos x="247" y="19"/>
                      </a:cxn>
                      <a:cxn ang="0">
                        <a:pos x="235" y="22"/>
                      </a:cxn>
                      <a:cxn ang="0">
                        <a:pos x="224" y="22"/>
                      </a:cxn>
                      <a:cxn ang="0">
                        <a:pos x="209" y="20"/>
                      </a:cxn>
                      <a:cxn ang="0">
                        <a:pos x="196" y="17"/>
                      </a:cxn>
                      <a:cxn ang="0">
                        <a:pos x="181" y="8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444" h="1128">
                        <a:moveTo>
                          <a:pt x="176" y="0"/>
                        </a:moveTo>
                        <a:lnTo>
                          <a:pt x="71" y="58"/>
                        </a:lnTo>
                        <a:lnTo>
                          <a:pt x="57" y="77"/>
                        </a:lnTo>
                        <a:lnTo>
                          <a:pt x="0" y="355"/>
                        </a:lnTo>
                        <a:lnTo>
                          <a:pt x="85" y="367"/>
                        </a:lnTo>
                        <a:lnTo>
                          <a:pt x="97" y="297"/>
                        </a:lnTo>
                        <a:lnTo>
                          <a:pt x="129" y="444"/>
                        </a:lnTo>
                        <a:lnTo>
                          <a:pt x="75" y="634"/>
                        </a:lnTo>
                        <a:lnTo>
                          <a:pt x="75" y="771"/>
                        </a:lnTo>
                        <a:lnTo>
                          <a:pt x="85" y="867"/>
                        </a:lnTo>
                        <a:lnTo>
                          <a:pt x="113" y="1007"/>
                        </a:lnTo>
                        <a:lnTo>
                          <a:pt x="138" y="1112"/>
                        </a:lnTo>
                        <a:lnTo>
                          <a:pt x="219" y="1128"/>
                        </a:lnTo>
                        <a:lnTo>
                          <a:pt x="228" y="1111"/>
                        </a:lnTo>
                        <a:lnTo>
                          <a:pt x="305" y="1108"/>
                        </a:lnTo>
                        <a:lnTo>
                          <a:pt x="332" y="976"/>
                        </a:lnTo>
                        <a:lnTo>
                          <a:pt x="356" y="803"/>
                        </a:lnTo>
                        <a:lnTo>
                          <a:pt x="375" y="628"/>
                        </a:lnTo>
                        <a:lnTo>
                          <a:pt x="326" y="428"/>
                        </a:lnTo>
                        <a:lnTo>
                          <a:pt x="345" y="317"/>
                        </a:lnTo>
                        <a:lnTo>
                          <a:pt x="356" y="358"/>
                        </a:lnTo>
                        <a:lnTo>
                          <a:pt x="444" y="335"/>
                        </a:lnTo>
                        <a:lnTo>
                          <a:pt x="377" y="74"/>
                        </a:lnTo>
                        <a:lnTo>
                          <a:pt x="265" y="0"/>
                        </a:lnTo>
                        <a:lnTo>
                          <a:pt x="262" y="8"/>
                        </a:lnTo>
                        <a:lnTo>
                          <a:pt x="247" y="19"/>
                        </a:lnTo>
                        <a:lnTo>
                          <a:pt x="235" y="22"/>
                        </a:lnTo>
                        <a:lnTo>
                          <a:pt x="224" y="22"/>
                        </a:lnTo>
                        <a:lnTo>
                          <a:pt x="209" y="20"/>
                        </a:lnTo>
                        <a:lnTo>
                          <a:pt x="196" y="17"/>
                        </a:lnTo>
                        <a:lnTo>
                          <a:pt x="181" y="8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FF1F3F"/>
                  </a:solidFill>
                  <a:ln w="6350">
                    <a:solidFill>
                      <a:srgbClr val="FF1F3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</p:grpSp>
            <p:grpSp>
              <p:nvGrpSpPr>
                <p:cNvPr id="16" name="Group 68"/>
                <p:cNvGrpSpPr>
                  <a:grpSpLocks/>
                </p:cNvGrpSpPr>
                <p:nvPr/>
              </p:nvGrpSpPr>
              <p:grpSpPr bwMode="auto">
                <a:xfrm>
                  <a:off x="4051" y="1733"/>
                  <a:ext cx="154" cy="720"/>
                  <a:chOff x="4051" y="1733"/>
                  <a:chExt cx="154" cy="720"/>
                </a:xfrm>
              </p:grpSpPr>
              <p:grpSp>
                <p:nvGrpSpPr>
                  <p:cNvPr id="1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084" y="1733"/>
                    <a:ext cx="81" cy="174"/>
                    <a:chOff x="4084" y="1733"/>
                    <a:chExt cx="81" cy="174"/>
                  </a:xfrm>
                </p:grpSpPr>
                <p:sp>
                  <p:nvSpPr>
                    <p:cNvPr id="215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4084" y="1733"/>
                      <a:ext cx="81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6"/>
                        </a:cxn>
                        <a:cxn ang="0">
                          <a:pos x="69" y="19"/>
                        </a:cxn>
                        <a:cxn ang="0">
                          <a:pos x="50" y="36"/>
                        </a:cxn>
                        <a:cxn ang="0">
                          <a:pos x="37" y="57"/>
                        </a:cxn>
                        <a:cxn ang="0">
                          <a:pos x="24" y="98"/>
                        </a:cxn>
                        <a:cxn ang="0">
                          <a:pos x="9" y="157"/>
                        </a:cxn>
                        <a:cxn ang="0">
                          <a:pos x="0" y="210"/>
                        </a:cxn>
                        <a:cxn ang="0">
                          <a:pos x="2" y="233"/>
                        </a:cxn>
                        <a:cxn ang="0">
                          <a:pos x="6" y="255"/>
                        </a:cxn>
                        <a:cxn ang="0">
                          <a:pos x="9" y="287"/>
                        </a:cxn>
                        <a:cxn ang="0">
                          <a:pos x="28" y="401"/>
                        </a:cxn>
                        <a:cxn ang="0">
                          <a:pos x="41" y="378"/>
                        </a:cxn>
                        <a:cxn ang="0">
                          <a:pos x="60" y="375"/>
                        </a:cxn>
                        <a:cxn ang="0">
                          <a:pos x="73" y="369"/>
                        </a:cxn>
                        <a:cxn ang="0">
                          <a:pos x="91" y="354"/>
                        </a:cxn>
                        <a:cxn ang="0">
                          <a:pos x="85" y="294"/>
                        </a:cxn>
                        <a:cxn ang="0">
                          <a:pos x="85" y="276"/>
                        </a:cxn>
                        <a:cxn ang="0">
                          <a:pos x="67" y="235"/>
                        </a:cxn>
                        <a:cxn ang="0">
                          <a:pos x="63" y="171"/>
                        </a:cxn>
                        <a:cxn ang="0">
                          <a:pos x="67" y="112"/>
                        </a:cxn>
                        <a:cxn ang="0">
                          <a:pos x="101" y="76"/>
                        </a:cxn>
                        <a:cxn ang="0">
                          <a:pos x="159" y="70"/>
                        </a:cxn>
                        <a:cxn ang="0">
                          <a:pos x="187" y="106"/>
                        </a:cxn>
                        <a:cxn ang="0">
                          <a:pos x="184" y="229"/>
                        </a:cxn>
                        <a:cxn ang="0">
                          <a:pos x="159" y="277"/>
                        </a:cxn>
                        <a:cxn ang="0">
                          <a:pos x="155" y="354"/>
                        </a:cxn>
                        <a:cxn ang="0">
                          <a:pos x="168" y="343"/>
                        </a:cxn>
                        <a:cxn ang="0">
                          <a:pos x="180" y="356"/>
                        </a:cxn>
                        <a:cxn ang="0">
                          <a:pos x="194" y="364"/>
                        </a:cxn>
                        <a:cxn ang="0">
                          <a:pos x="205" y="372"/>
                        </a:cxn>
                        <a:cxn ang="0">
                          <a:pos x="221" y="382"/>
                        </a:cxn>
                        <a:cxn ang="0">
                          <a:pos x="234" y="300"/>
                        </a:cxn>
                        <a:cxn ang="0">
                          <a:pos x="240" y="251"/>
                        </a:cxn>
                        <a:cxn ang="0">
                          <a:pos x="244" y="219"/>
                        </a:cxn>
                        <a:cxn ang="0">
                          <a:pos x="245" y="197"/>
                        </a:cxn>
                        <a:cxn ang="0">
                          <a:pos x="244" y="171"/>
                        </a:cxn>
                        <a:cxn ang="0">
                          <a:pos x="240" y="152"/>
                        </a:cxn>
                        <a:cxn ang="0">
                          <a:pos x="234" y="131"/>
                        </a:cxn>
                        <a:cxn ang="0">
                          <a:pos x="229" y="111"/>
                        </a:cxn>
                        <a:cxn ang="0">
                          <a:pos x="229" y="96"/>
                        </a:cxn>
                        <a:cxn ang="0">
                          <a:pos x="225" y="74"/>
                        </a:cxn>
                        <a:cxn ang="0">
                          <a:pos x="216" y="50"/>
                        </a:cxn>
                        <a:cxn ang="0">
                          <a:pos x="200" y="25"/>
                        </a:cxn>
                        <a:cxn ang="0">
                          <a:pos x="177" y="9"/>
                        </a:cxn>
                        <a:cxn ang="0">
                          <a:pos x="152" y="1"/>
                        </a:cxn>
                        <a:cxn ang="0">
                          <a:pos x="127" y="0"/>
                        </a:cxn>
                        <a:cxn ang="0">
                          <a:pos x="94" y="6"/>
                        </a:cxn>
                      </a:cxnLst>
                      <a:rect l="0" t="0" r="r" b="b"/>
                      <a:pathLst>
                        <a:path w="245" h="401">
                          <a:moveTo>
                            <a:pt x="94" y="6"/>
                          </a:moveTo>
                          <a:lnTo>
                            <a:pt x="69" y="19"/>
                          </a:lnTo>
                          <a:lnTo>
                            <a:pt x="50" y="36"/>
                          </a:lnTo>
                          <a:lnTo>
                            <a:pt x="37" y="57"/>
                          </a:lnTo>
                          <a:lnTo>
                            <a:pt x="24" y="98"/>
                          </a:lnTo>
                          <a:lnTo>
                            <a:pt x="9" y="157"/>
                          </a:lnTo>
                          <a:lnTo>
                            <a:pt x="0" y="210"/>
                          </a:lnTo>
                          <a:lnTo>
                            <a:pt x="2" y="233"/>
                          </a:lnTo>
                          <a:lnTo>
                            <a:pt x="6" y="255"/>
                          </a:lnTo>
                          <a:lnTo>
                            <a:pt x="9" y="287"/>
                          </a:lnTo>
                          <a:lnTo>
                            <a:pt x="28" y="401"/>
                          </a:lnTo>
                          <a:lnTo>
                            <a:pt x="41" y="378"/>
                          </a:lnTo>
                          <a:lnTo>
                            <a:pt x="60" y="375"/>
                          </a:lnTo>
                          <a:lnTo>
                            <a:pt x="73" y="369"/>
                          </a:lnTo>
                          <a:lnTo>
                            <a:pt x="91" y="354"/>
                          </a:lnTo>
                          <a:lnTo>
                            <a:pt x="85" y="294"/>
                          </a:lnTo>
                          <a:lnTo>
                            <a:pt x="85" y="276"/>
                          </a:lnTo>
                          <a:lnTo>
                            <a:pt x="67" y="235"/>
                          </a:lnTo>
                          <a:lnTo>
                            <a:pt x="63" y="171"/>
                          </a:lnTo>
                          <a:lnTo>
                            <a:pt x="67" y="112"/>
                          </a:lnTo>
                          <a:lnTo>
                            <a:pt x="101" y="76"/>
                          </a:lnTo>
                          <a:lnTo>
                            <a:pt x="159" y="70"/>
                          </a:lnTo>
                          <a:lnTo>
                            <a:pt x="187" y="106"/>
                          </a:lnTo>
                          <a:lnTo>
                            <a:pt x="184" y="229"/>
                          </a:lnTo>
                          <a:lnTo>
                            <a:pt x="159" y="277"/>
                          </a:lnTo>
                          <a:lnTo>
                            <a:pt x="155" y="354"/>
                          </a:lnTo>
                          <a:lnTo>
                            <a:pt x="168" y="343"/>
                          </a:lnTo>
                          <a:lnTo>
                            <a:pt x="180" y="356"/>
                          </a:lnTo>
                          <a:lnTo>
                            <a:pt x="194" y="364"/>
                          </a:lnTo>
                          <a:lnTo>
                            <a:pt x="205" y="372"/>
                          </a:lnTo>
                          <a:lnTo>
                            <a:pt x="221" y="382"/>
                          </a:lnTo>
                          <a:lnTo>
                            <a:pt x="234" y="300"/>
                          </a:lnTo>
                          <a:lnTo>
                            <a:pt x="240" y="251"/>
                          </a:lnTo>
                          <a:lnTo>
                            <a:pt x="244" y="219"/>
                          </a:lnTo>
                          <a:lnTo>
                            <a:pt x="245" y="197"/>
                          </a:lnTo>
                          <a:lnTo>
                            <a:pt x="244" y="171"/>
                          </a:lnTo>
                          <a:lnTo>
                            <a:pt x="240" y="152"/>
                          </a:lnTo>
                          <a:lnTo>
                            <a:pt x="234" y="131"/>
                          </a:lnTo>
                          <a:lnTo>
                            <a:pt x="229" y="111"/>
                          </a:lnTo>
                          <a:lnTo>
                            <a:pt x="229" y="96"/>
                          </a:lnTo>
                          <a:lnTo>
                            <a:pt x="225" y="74"/>
                          </a:lnTo>
                          <a:lnTo>
                            <a:pt x="216" y="50"/>
                          </a:lnTo>
                          <a:lnTo>
                            <a:pt x="200" y="25"/>
                          </a:lnTo>
                          <a:lnTo>
                            <a:pt x="177" y="9"/>
                          </a:lnTo>
                          <a:lnTo>
                            <a:pt x="152" y="1"/>
                          </a:lnTo>
                          <a:lnTo>
                            <a:pt x="127" y="0"/>
                          </a:lnTo>
                          <a:lnTo>
                            <a:pt x="94" y="6"/>
                          </a:lnTo>
                          <a:close/>
                        </a:path>
                      </a:pathLst>
                    </a:custGeom>
                    <a:solidFill>
                      <a:srgbClr val="B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16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093" y="1754"/>
                      <a:ext cx="67" cy="153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6"/>
                        </a:cxn>
                        <a:cxn ang="0">
                          <a:pos x="58" y="14"/>
                        </a:cxn>
                        <a:cxn ang="0">
                          <a:pos x="45" y="30"/>
                        </a:cxn>
                        <a:cxn ang="0">
                          <a:pos x="38" y="49"/>
                        </a:cxn>
                        <a:cxn ang="0">
                          <a:pos x="35" y="73"/>
                        </a:cxn>
                        <a:cxn ang="0">
                          <a:pos x="32" y="106"/>
                        </a:cxn>
                        <a:cxn ang="0">
                          <a:pos x="38" y="164"/>
                        </a:cxn>
                        <a:cxn ang="0">
                          <a:pos x="43" y="185"/>
                        </a:cxn>
                        <a:cxn ang="0">
                          <a:pos x="58" y="214"/>
                        </a:cxn>
                        <a:cxn ang="0">
                          <a:pos x="58" y="284"/>
                        </a:cxn>
                        <a:cxn ang="0">
                          <a:pos x="0" y="322"/>
                        </a:cxn>
                        <a:cxn ang="0">
                          <a:pos x="105" y="459"/>
                        </a:cxn>
                        <a:cxn ang="0">
                          <a:pos x="201" y="313"/>
                        </a:cxn>
                        <a:cxn ang="0">
                          <a:pos x="132" y="269"/>
                        </a:cxn>
                        <a:cxn ang="0">
                          <a:pos x="132" y="215"/>
                        </a:cxn>
                        <a:cxn ang="0">
                          <a:pos x="153" y="183"/>
                        </a:cxn>
                        <a:cxn ang="0">
                          <a:pos x="159" y="166"/>
                        </a:cxn>
                        <a:cxn ang="0">
                          <a:pos x="163" y="110"/>
                        </a:cxn>
                        <a:cxn ang="0">
                          <a:pos x="165" y="78"/>
                        </a:cxn>
                        <a:cxn ang="0">
                          <a:pos x="165" y="55"/>
                        </a:cxn>
                        <a:cxn ang="0">
                          <a:pos x="157" y="35"/>
                        </a:cxn>
                        <a:cxn ang="0">
                          <a:pos x="147" y="17"/>
                        </a:cxn>
                        <a:cxn ang="0">
                          <a:pos x="132" y="7"/>
                        </a:cxn>
                        <a:cxn ang="0">
                          <a:pos x="113" y="0"/>
                        </a:cxn>
                        <a:cxn ang="0">
                          <a:pos x="93" y="0"/>
                        </a:cxn>
                        <a:cxn ang="0">
                          <a:pos x="74" y="6"/>
                        </a:cxn>
                      </a:cxnLst>
                      <a:rect l="0" t="0" r="r" b="b"/>
                      <a:pathLst>
                        <a:path w="201" h="459">
                          <a:moveTo>
                            <a:pt x="74" y="6"/>
                          </a:moveTo>
                          <a:lnTo>
                            <a:pt x="58" y="14"/>
                          </a:lnTo>
                          <a:lnTo>
                            <a:pt x="45" y="30"/>
                          </a:lnTo>
                          <a:lnTo>
                            <a:pt x="38" y="49"/>
                          </a:lnTo>
                          <a:lnTo>
                            <a:pt x="35" y="73"/>
                          </a:lnTo>
                          <a:lnTo>
                            <a:pt x="32" y="106"/>
                          </a:lnTo>
                          <a:lnTo>
                            <a:pt x="38" y="164"/>
                          </a:lnTo>
                          <a:lnTo>
                            <a:pt x="43" y="185"/>
                          </a:lnTo>
                          <a:lnTo>
                            <a:pt x="58" y="214"/>
                          </a:lnTo>
                          <a:lnTo>
                            <a:pt x="58" y="284"/>
                          </a:lnTo>
                          <a:lnTo>
                            <a:pt x="0" y="322"/>
                          </a:lnTo>
                          <a:lnTo>
                            <a:pt x="105" y="459"/>
                          </a:lnTo>
                          <a:lnTo>
                            <a:pt x="201" y="313"/>
                          </a:lnTo>
                          <a:lnTo>
                            <a:pt x="132" y="269"/>
                          </a:lnTo>
                          <a:lnTo>
                            <a:pt x="132" y="215"/>
                          </a:lnTo>
                          <a:lnTo>
                            <a:pt x="153" y="183"/>
                          </a:lnTo>
                          <a:lnTo>
                            <a:pt x="159" y="166"/>
                          </a:lnTo>
                          <a:lnTo>
                            <a:pt x="163" y="110"/>
                          </a:lnTo>
                          <a:lnTo>
                            <a:pt x="165" y="78"/>
                          </a:lnTo>
                          <a:lnTo>
                            <a:pt x="165" y="55"/>
                          </a:lnTo>
                          <a:lnTo>
                            <a:pt x="157" y="35"/>
                          </a:lnTo>
                          <a:lnTo>
                            <a:pt x="147" y="17"/>
                          </a:lnTo>
                          <a:lnTo>
                            <a:pt x="132" y="7"/>
                          </a:lnTo>
                          <a:lnTo>
                            <a:pt x="113" y="0"/>
                          </a:lnTo>
                          <a:lnTo>
                            <a:pt x="93" y="0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17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107" y="1781"/>
                      <a:ext cx="22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"/>
                        </a:cxn>
                        <a:cxn ang="0">
                          <a:pos x="25" y="0"/>
                        </a:cxn>
                        <a:cxn ang="0">
                          <a:pos x="41" y="6"/>
                        </a:cxn>
                        <a:cxn ang="0">
                          <a:pos x="49" y="7"/>
                        </a:cxn>
                        <a:cxn ang="0">
                          <a:pos x="49" y="76"/>
                        </a:cxn>
                        <a:cxn ang="0">
                          <a:pos x="66" y="76"/>
                        </a:cxn>
                        <a:cxn ang="0">
                          <a:pos x="53" y="86"/>
                        </a:cxn>
                        <a:cxn ang="0">
                          <a:pos x="43" y="76"/>
                        </a:cxn>
                        <a:cxn ang="0">
                          <a:pos x="43" y="25"/>
                        </a:cxn>
                        <a:cxn ang="0">
                          <a:pos x="18" y="29"/>
                        </a:cxn>
                        <a:cxn ang="0">
                          <a:pos x="34" y="20"/>
                        </a:cxn>
                        <a:cxn ang="0">
                          <a:pos x="14" y="22"/>
                        </a:cxn>
                        <a:cxn ang="0">
                          <a:pos x="0" y="16"/>
                        </a:cxn>
                        <a:cxn ang="0">
                          <a:pos x="8" y="1"/>
                        </a:cxn>
                      </a:cxnLst>
                      <a:rect l="0" t="0" r="r" b="b"/>
                      <a:pathLst>
                        <a:path w="66" h="86">
                          <a:moveTo>
                            <a:pt x="8" y="1"/>
                          </a:moveTo>
                          <a:lnTo>
                            <a:pt x="25" y="0"/>
                          </a:lnTo>
                          <a:lnTo>
                            <a:pt x="41" y="6"/>
                          </a:lnTo>
                          <a:lnTo>
                            <a:pt x="49" y="7"/>
                          </a:lnTo>
                          <a:lnTo>
                            <a:pt x="49" y="76"/>
                          </a:lnTo>
                          <a:lnTo>
                            <a:pt x="66" y="76"/>
                          </a:lnTo>
                          <a:lnTo>
                            <a:pt x="53" y="86"/>
                          </a:lnTo>
                          <a:lnTo>
                            <a:pt x="43" y="76"/>
                          </a:lnTo>
                          <a:lnTo>
                            <a:pt x="43" y="25"/>
                          </a:lnTo>
                          <a:lnTo>
                            <a:pt x="18" y="29"/>
                          </a:lnTo>
                          <a:lnTo>
                            <a:pt x="34" y="20"/>
                          </a:lnTo>
                          <a:lnTo>
                            <a:pt x="14" y="22"/>
                          </a:lnTo>
                          <a:lnTo>
                            <a:pt x="0" y="16"/>
                          </a:lnTo>
                          <a:lnTo>
                            <a:pt x="8" y="1"/>
                          </a:lnTo>
                          <a:close/>
                        </a:path>
                      </a:pathLst>
                    </a:custGeom>
                    <a:solidFill>
                      <a:srgbClr val="B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076" y="2081"/>
                    <a:ext cx="126" cy="341"/>
                    <a:chOff x="4076" y="2081"/>
                    <a:chExt cx="126" cy="341"/>
                  </a:xfrm>
                </p:grpSpPr>
                <p:grpSp>
                  <p:nvGrpSpPr>
                    <p:cNvPr id="1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6" y="2081"/>
                      <a:ext cx="126" cy="341"/>
                      <a:chOff x="4076" y="2081"/>
                      <a:chExt cx="126" cy="341"/>
                    </a:xfrm>
                  </p:grpSpPr>
                  <p:sp>
                    <p:nvSpPr>
                      <p:cNvPr id="213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2155"/>
                        <a:ext cx="90" cy="26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9" y="18"/>
                          </a:cxn>
                          <a:cxn ang="0">
                            <a:pos x="52" y="248"/>
                          </a:cxn>
                          <a:cxn ang="0">
                            <a:pos x="51" y="444"/>
                          </a:cxn>
                          <a:cxn ang="0">
                            <a:pos x="62" y="632"/>
                          </a:cxn>
                          <a:cxn ang="0">
                            <a:pos x="32" y="713"/>
                          </a:cxn>
                          <a:cxn ang="0">
                            <a:pos x="7" y="767"/>
                          </a:cxn>
                          <a:cxn ang="0">
                            <a:pos x="0" y="783"/>
                          </a:cxn>
                          <a:cxn ang="0">
                            <a:pos x="11" y="802"/>
                          </a:cxn>
                          <a:cxn ang="0">
                            <a:pos x="59" y="799"/>
                          </a:cxn>
                          <a:cxn ang="0">
                            <a:pos x="103" y="693"/>
                          </a:cxn>
                          <a:cxn ang="0">
                            <a:pos x="106" y="626"/>
                          </a:cxn>
                          <a:cxn ang="0">
                            <a:pos x="138" y="403"/>
                          </a:cxn>
                          <a:cxn ang="0">
                            <a:pos x="143" y="352"/>
                          </a:cxn>
                          <a:cxn ang="0">
                            <a:pos x="141" y="457"/>
                          </a:cxn>
                          <a:cxn ang="0">
                            <a:pos x="156" y="604"/>
                          </a:cxn>
                          <a:cxn ang="0">
                            <a:pos x="151" y="672"/>
                          </a:cxn>
                          <a:cxn ang="0">
                            <a:pos x="173" y="741"/>
                          </a:cxn>
                          <a:cxn ang="0">
                            <a:pos x="202" y="790"/>
                          </a:cxn>
                          <a:cxn ang="0">
                            <a:pos x="246" y="793"/>
                          </a:cxn>
                          <a:cxn ang="0">
                            <a:pos x="259" y="776"/>
                          </a:cxn>
                          <a:cxn ang="0">
                            <a:pos x="213" y="669"/>
                          </a:cxn>
                          <a:cxn ang="0">
                            <a:pos x="208" y="620"/>
                          </a:cxn>
                          <a:cxn ang="0">
                            <a:pos x="217" y="514"/>
                          </a:cxn>
                          <a:cxn ang="0">
                            <a:pos x="234" y="337"/>
                          </a:cxn>
                          <a:cxn ang="0">
                            <a:pos x="272" y="0"/>
                          </a:cxn>
                          <a:cxn ang="0">
                            <a:pos x="49" y="18"/>
                          </a:cxn>
                        </a:cxnLst>
                        <a:rect l="0" t="0" r="r" b="b"/>
                        <a:pathLst>
                          <a:path w="272" h="802">
                            <a:moveTo>
                              <a:pt x="49" y="18"/>
                            </a:moveTo>
                            <a:lnTo>
                              <a:pt x="52" y="248"/>
                            </a:lnTo>
                            <a:lnTo>
                              <a:pt x="51" y="444"/>
                            </a:lnTo>
                            <a:lnTo>
                              <a:pt x="62" y="632"/>
                            </a:lnTo>
                            <a:lnTo>
                              <a:pt x="32" y="713"/>
                            </a:lnTo>
                            <a:lnTo>
                              <a:pt x="7" y="767"/>
                            </a:lnTo>
                            <a:lnTo>
                              <a:pt x="0" y="783"/>
                            </a:lnTo>
                            <a:lnTo>
                              <a:pt x="11" y="802"/>
                            </a:lnTo>
                            <a:lnTo>
                              <a:pt x="59" y="799"/>
                            </a:lnTo>
                            <a:lnTo>
                              <a:pt x="103" y="693"/>
                            </a:lnTo>
                            <a:lnTo>
                              <a:pt x="106" y="626"/>
                            </a:lnTo>
                            <a:lnTo>
                              <a:pt x="138" y="403"/>
                            </a:lnTo>
                            <a:lnTo>
                              <a:pt x="143" y="352"/>
                            </a:lnTo>
                            <a:lnTo>
                              <a:pt x="141" y="457"/>
                            </a:lnTo>
                            <a:lnTo>
                              <a:pt x="156" y="604"/>
                            </a:lnTo>
                            <a:lnTo>
                              <a:pt x="151" y="672"/>
                            </a:lnTo>
                            <a:lnTo>
                              <a:pt x="173" y="741"/>
                            </a:lnTo>
                            <a:lnTo>
                              <a:pt x="202" y="790"/>
                            </a:lnTo>
                            <a:lnTo>
                              <a:pt x="246" y="793"/>
                            </a:lnTo>
                            <a:lnTo>
                              <a:pt x="259" y="776"/>
                            </a:lnTo>
                            <a:lnTo>
                              <a:pt x="213" y="669"/>
                            </a:lnTo>
                            <a:lnTo>
                              <a:pt x="208" y="620"/>
                            </a:lnTo>
                            <a:lnTo>
                              <a:pt x="217" y="514"/>
                            </a:lnTo>
                            <a:lnTo>
                              <a:pt x="234" y="337"/>
                            </a:lnTo>
                            <a:lnTo>
                              <a:pt x="272" y="0"/>
                            </a:lnTo>
                            <a:lnTo>
                              <a:pt x="49" y="18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214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1" y="2081"/>
                        <a:ext cx="21" cy="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" y="0"/>
                          </a:cxn>
                          <a:cxn ang="0">
                            <a:pos x="64" y="52"/>
                          </a:cxn>
                          <a:cxn ang="0">
                            <a:pos x="0" y="100"/>
                          </a:cxn>
                          <a:cxn ang="0">
                            <a:pos x="29" y="7"/>
                          </a:cxn>
                          <a:cxn ang="0">
                            <a:pos x="64" y="0"/>
                          </a:cxn>
                        </a:cxnLst>
                        <a:rect l="0" t="0" r="r" b="b"/>
                        <a:pathLst>
                          <a:path w="64" h="100">
                            <a:moveTo>
                              <a:pt x="64" y="0"/>
                            </a:moveTo>
                            <a:lnTo>
                              <a:pt x="64" y="52"/>
                            </a:lnTo>
                            <a:lnTo>
                              <a:pt x="0" y="100"/>
                            </a:lnTo>
                            <a:lnTo>
                              <a:pt x="29" y="7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12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123" y="2157"/>
                      <a:ext cx="7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21" y="118"/>
                        </a:cxn>
                        <a:cxn ang="0">
                          <a:pos x="16" y="188"/>
                        </a:cxn>
                        <a:cxn ang="0">
                          <a:pos x="12" y="264"/>
                        </a:cxn>
                        <a:cxn ang="0">
                          <a:pos x="0" y="336"/>
                        </a:cxn>
                        <a:cxn ang="0">
                          <a:pos x="3" y="354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21" h="354">
                          <a:moveTo>
                            <a:pt x="21" y="0"/>
                          </a:moveTo>
                          <a:lnTo>
                            <a:pt x="21" y="118"/>
                          </a:lnTo>
                          <a:lnTo>
                            <a:pt x="16" y="188"/>
                          </a:lnTo>
                          <a:lnTo>
                            <a:pt x="12" y="264"/>
                          </a:lnTo>
                          <a:lnTo>
                            <a:pt x="0" y="336"/>
                          </a:lnTo>
                          <a:lnTo>
                            <a:pt x="3" y="354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FF5F1F"/>
                    </a:solidFill>
                    <a:ln w="6350">
                      <a:solidFill>
                        <a:srgbClr val="FF5F1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4071" y="2378"/>
                    <a:ext cx="96" cy="75"/>
                    <a:chOff x="4071" y="2378"/>
                    <a:chExt cx="96" cy="75"/>
                  </a:xfrm>
                </p:grpSpPr>
                <p:sp>
                  <p:nvSpPr>
                    <p:cNvPr id="209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124" y="2378"/>
                      <a:ext cx="43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0" y="32"/>
                        </a:cxn>
                        <a:cxn ang="0">
                          <a:pos x="0" y="95"/>
                        </a:cxn>
                        <a:cxn ang="0">
                          <a:pos x="13" y="71"/>
                        </a:cxn>
                        <a:cxn ang="0">
                          <a:pos x="28" y="102"/>
                        </a:cxn>
                        <a:cxn ang="0">
                          <a:pos x="32" y="146"/>
                        </a:cxn>
                        <a:cxn ang="0">
                          <a:pos x="53" y="185"/>
                        </a:cxn>
                        <a:cxn ang="0">
                          <a:pos x="85" y="207"/>
                        </a:cxn>
                        <a:cxn ang="0">
                          <a:pos x="109" y="213"/>
                        </a:cxn>
                        <a:cxn ang="0">
                          <a:pos x="131" y="208"/>
                        </a:cxn>
                        <a:cxn ang="0">
                          <a:pos x="131" y="166"/>
                        </a:cxn>
                        <a:cxn ang="0">
                          <a:pos x="114" y="103"/>
                        </a:cxn>
                        <a:cxn ang="0">
                          <a:pos x="104" y="119"/>
                        </a:cxn>
                        <a:cxn ang="0">
                          <a:pos x="85" y="119"/>
                        </a:cxn>
                        <a:cxn ang="0">
                          <a:pos x="58" y="117"/>
                        </a:cxn>
                        <a:cxn ang="0">
                          <a:pos x="41" y="89"/>
                        </a:cxn>
                        <a:cxn ang="0">
                          <a:pos x="25" y="55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131" h="213">
                          <a:moveTo>
                            <a:pt x="9" y="0"/>
                          </a:moveTo>
                          <a:lnTo>
                            <a:pt x="0" y="32"/>
                          </a:lnTo>
                          <a:lnTo>
                            <a:pt x="0" y="95"/>
                          </a:lnTo>
                          <a:lnTo>
                            <a:pt x="13" y="71"/>
                          </a:lnTo>
                          <a:lnTo>
                            <a:pt x="28" y="102"/>
                          </a:lnTo>
                          <a:lnTo>
                            <a:pt x="32" y="146"/>
                          </a:lnTo>
                          <a:lnTo>
                            <a:pt x="53" y="185"/>
                          </a:lnTo>
                          <a:lnTo>
                            <a:pt x="85" y="207"/>
                          </a:lnTo>
                          <a:lnTo>
                            <a:pt x="109" y="213"/>
                          </a:lnTo>
                          <a:lnTo>
                            <a:pt x="131" y="208"/>
                          </a:lnTo>
                          <a:lnTo>
                            <a:pt x="131" y="166"/>
                          </a:lnTo>
                          <a:lnTo>
                            <a:pt x="114" y="103"/>
                          </a:lnTo>
                          <a:lnTo>
                            <a:pt x="104" y="119"/>
                          </a:lnTo>
                          <a:lnTo>
                            <a:pt x="85" y="119"/>
                          </a:lnTo>
                          <a:lnTo>
                            <a:pt x="58" y="117"/>
                          </a:lnTo>
                          <a:lnTo>
                            <a:pt x="41" y="89"/>
                          </a:lnTo>
                          <a:lnTo>
                            <a:pt x="25" y="55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21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071" y="2380"/>
                      <a:ext cx="40" cy="73"/>
                    </a:xfrm>
                    <a:custGeom>
                      <a:avLst/>
                      <a:gdLst/>
                      <a:ahLst/>
                      <a:cxnLst>
                        <a:cxn ang="0">
                          <a:pos x="120" y="0"/>
                        </a:cxn>
                        <a:cxn ang="0">
                          <a:pos x="121" y="88"/>
                        </a:cxn>
                        <a:cxn ang="0">
                          <a:pos x="114" y="66"/>
                        </a:cxn>
                        <a:cxn ang="0">
                          <a:pos x="104" y="94"/>
                        </a:cxn>
                        <a:cxn ang="0">
                          <a:pos x="95" y="136"/>
                        </a:cxn>
                        <a:cxn ang="0">
                          <a:pos x="85" y="171"/>
                        </a:cxn>
                        <a:cxn ang="0">
                          <a:pos x="60" y="199"/>
                        </a:cxn>
                        <a:cxn ang="0">
                          <a:pos x="38" y="215"/>
                        </a:cxn>
                        <a:cxn ang="0">
                          <a:pos x="16" y="220"/>
                        </a:cxn>
                        <a:cxn ang="0">
                          <a:pos x="9" y="210"/>
                        </a:cxn>
                        <a:cxn ang="0">
                          <a:pos x="1" y="190"/>
                        </a:cxn>
                        <a:cxn ang="0">
                          <a:pos x="0" y="168"/>
                        </a:cxn>
                        <a:cxn ang="0">
                          <a:pos x="3" y="146"/>
                        </a:cxn>
                        <a:cxn ang="0">
                          <a:pos x="13" y="108"/>
                        </a:cxn>
                        <a:cxn ang="0">
                          <a:pos x="31" y="121"/>
                        </a:cxn>
                        <a:cxn ang="0">
                          <a:pos x="57" y="121"/>
                        </a:cxn>
                        <a:cxn ang="0">
                          <a:pos x="74" y="120"/>
                        </a:cxn>
                        <a:cxn ang="0">
                          <a:pos x="106" y="46"/>
                        </a:cxn>
                        <a:cxn ang="0">
                          <a:pos x="120" y="0"/>
                        </a:cxn>
                      </a:cxnLst>
                      <a:rect l="0" t="0" r="r" b="b"/>
                      <a:pathLst>
                        <a:path w="121" h="220">
                          <a:moveTo>
                            <a:pt x="120" y="0"/>
                          </a:moveTo>
                          <a:lnTo>
                            <a:pt x="121" y="88"/>
                          </a:lnTo>
                          <a:lnTo>
                            <a:pt x="114" y="66"/>
                          </a:lnTo>
                          <a:lnTo>
                            <a:pt x="104" y="94"/>
                          </a:lnTo>
                          <a:lnTo>
                            <a:pt x="95" y="136"/>
                          </a:lnTo>
                          <a:lnTo>
                            <a:pt x="85" y="171"/>
                          </a:lnTo>
                          <a:lnTo>
                            <a:pt x="60" y="199"/>
                          </a:lnTo>
                          <a:lnTo>
                            <a:pt x="38" y="215"/>
                          </a:lnTo>
                          <a:lnTo>
                            <a:pt x="16" y="220"/>
                          </a:lnTo>
                          <a:lnTo>
                            <a:pt x="9" y="210"/>
                          </a:lnTo>
                          <a:lnTo>
                            <a:pt x="1" y="190"/>
                          </a:lnTo>
                          <a:lnTo>
                            <a:pt x="0" y="168"/>
                          </a:lnTo>
                          <a:lnTo>
                            <a:pt x="3" y="146"/>
                          </a:lnTo>
                          <a:lnTo>
                            <a:pt x="13" y="108"/>
                          </a:lnTo>
                          <a:lnTo>
                            <a:pt x="31" y="121"/>
                          </a:lnTo>
                          <a:lnTo>
                            <a:pt x="57" y="121"/>
                          </a:lnTo>
                          <a:lnTo>
                            <a:pt x="74" y="120"/>
                          </a:lnTo>
                          <a:lnTo>
                            <a:pt x="106" y="46"/>
                          </a:lnTo>
                          <a:lnTo>
                            <a:pt x="120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051" y="1853"/>
                    <a:ext cx="154" cy="522"/>
                    <a:chOff x="4051" y="1853"/>
                    <a:chExt cx="154" cy="522"/>
                  </a:xfrm>
                </p:grpSpPr>
                <p:grpSp>
                  <p:nvGrpSpPr>
                    <p:cNvPr id="2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1" y="1853"/>
                      <a:ext cx="154" cy="522"/>
                      <a:chOff x="4051" y="1853"/>
                      <a:chExt cx="154" cy="522"/>
                    </a:xfrm>
                  </p:grpSpPr>
                  <p:sp>
                    <p:nvSpPr>
                      <p:cNvPr id="205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1" y="1853"/>
                        <a:ext cx="154" cy="5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1" y="16"/>
                          </a:cxn>
                          <a:cxn ang="0">
                            <a:pos x="41" y="67"/>
                          </a:cxn>
                          <a:cxn ang="0">
                            <a:pos x="18" y="109"/>
                          </a:cxn>
                          <a:cxn ang="0">
                            <a:pos x="0" y="471"/>
                          </a:cxn>
                          <a:cxn ang="0">
                            <a:pos x="7" y="557"/>
                          </a:cxn>
                          <a:cxn ang="0">
                            <a:pos x="63" y="550"/>
                          </a:cxn>
                          <a:cxn ang="0">
                            <a:pos x="60" y="763"/>
                          </a:cxn>
                          <a:cxn ang="0">
                            <a:pos x="86" y="763"/>
                          </a:cxn>
                          <a:cxn ang="0">
                            <a:pos x="118" y="1206"/>
                          </a:cxn>
                          <a:cxn ang="0">
                            <a:pos x="121" y="1440"/>
                          </a:cxn>
                          <a:cxn ang="0">
                            <a:pos x="126" y="1547"/>
                          </a:cxn>
                          <a:cxn ang="0">
                            <a:pos x="149" y="1567"/>
                          </a:cxn>
                          <a:cxn ang="0">
                            <a:pos x="188" y="1550"/>
                          </a:cxn>
                          <a:cxn ang="0">
                            <a:pos x="210" y="1369"/>
                          </a:cxn>
                          <a:cxn ang="0">
                            <a:pos x="226" y="1557"/>
                          </a:cxn>
                          <a:cxn ang="0">
                            <a:pos x="260" y="1566"/>
                          </a:cxn>
                          <a:cxn ang="0">
                            <a:pos x="291" y="1553"/>
                          </a:cxn>
                          <a:cxn ang="0">
                            <a:pos x="324" y="1195"/>
                          </a:cxn>
                          <a:cxn ang="0">
                            <a:pos x="365" y="936"/>
                          </a:cxn>
                          <a:cxn ang="0">
                            <a:pos x="428" y="694"/>
                          </a:cxn>
                          <a:cxn ang="0">
                            <a:pos x="464" y="690"/>
                          </a:cxn>
                          <a:cxn ang="0">
                            <a:pos x="431" y="356"/>
                          </a:cxn>
                          <a:cxn ang="0">
                            <a:pos x="429" y="93"/>
                          </a:cxn>
                          <a:cxn ang="0">
                            <a:pos x="409" y="64"/>
                          </a:cxn>
                          <a:cxn ang="0">
                            <a:pos x="312" y="0"/>
                          </a:cxn>
                          <a:cxn ang="0">
                            <a:pos x="231" y="140"/>
                          </a:cxn>
                          <a:cxn ang="0">
                            <a:pos x="131" y="16"/>
                          </a:cxn>
                        </a:cxnLst>
                        <a:rect l="0" t="0" r="r" b="b"/>
                        <a:pathLst>
                          <a:path w="464" h="1567">
                            <a:moveTo>
                              <a:pt x="131" y="16"/>
                            </a:moveTo>
                            <a:lnTo>
                              <a:pt x="41" y="67"/>
                            </a:lnTo>
                            <a:lnTo>
                              <a:pt x="18" y="109"/>
                            </a:lnTo>
                            <a:lnTo>
                              <a:pt x="0" y="471"/>
                            </a:lnTo>
                            <a:lnTo>
                              <a:pt x="7" y="557"/>
                            </a:lnTo>
                            <a:lnTo>
                              <a:pt x="63" y="550"/>
                            </a:lnTo>
                            <a:lnTo>
                              <a:pt x="60" y="763"/>
                            </a:lnTo>
                            <a:lnTo>
                              <a:pt x="86" y="763"/>
                            </a:lnTo>
                            <a:lnTo>
                              <a:pt x="118" y="1206"/>
                            </a:lnTo>
                            <a:lnTo>
                              <a:pt x="121" y="1440"/>
                            </a:lnTo>
                            <a:lnTo>
                              <a:pt x="126" y="1547"/>
                            </a:lnTo>
                            <a:lnTo>
                              <a:pt x="149" y="1567"/>
                            </a:lnTo>
                            <a:lnTo>
                              <a:pt x="188" y="1550"/>
                            </a:lnTo>
                            <a:lnTo>
                              <a:pt x="210" y="1369"/>
                            </a:lnTo>
                            <a:lnTo>
                              <a:pt x="226" y="1557"/>
                            </a:lnTo>
                            <a:lnTo>
                              <a:pt x="260" y="1566"/>
                            </a:lnTo>
                            <a:lnTo>
                              <a:pt x="291" y="1553"/>
                            </a:lnTo>
                            <a:lnTo>
                              <a:pt x="324" y="1195"/>
                            </a:lnTo>
                            <a:lnTo>
                              <a:pt x="365" y="936"/>
                            </a:lnTo>
                            <a:lnTo>
                              <a:pt x="428" y="694"/>
                            </a:lnTo>
                            <a:lnTo>
                              <a:pt x="464" y="690"/>
                            </a:lnTo>
                            <a:lnTo>
                              <a:pt x="431" y="356"/>
                            </a:lnTo>
                            <a:lnTo>
                              <a:pt x="429" y="93"/>
                            </a:lnTo>
                            <a:lnTo>
                              <a:pt x="409" y="64"/>
                            </a:lnTo>
                            <a:lnTo>
                              <a:pt x="312" y="0"/>
                            </a:lnTo>
                            <a:lnTo>
                              <a:pt x="231" y="140"/>
                            </a:lnTo>
                            <a:lnTo>
                              <a:pt x="131" y="16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grpSp>
                    <p:nvGrpSpPr>
                      <p:cNvPr id="25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74" y="1997"/>
                        <a:ext cx="68" cy="110"/>
                        <a:chOff x="4074" y="1997"/>
                        <a:chExt cx="68" cy="110"/>
                      </a:xfrm>
                    </p:grpSpPr>
                    <p:sp>
                      <p:nvSpPr>
                        <p:cNvPr id="207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3" y="1997"/>
                          <a:ext cx="59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0"/>
                            </a:cxn>
                            <a:cxn ang="0">
                              <a:pos x="173" y="312"/>
                            </a:cxn>
                            <a:cxn ang="0">
                              <a:pos x="177" y="0"/>
                            </a:cxn>
                          </a:cxnLst>
                          <a:rect l="0" t="0" r="r" b="b"/>
                          <a:pathLst>
                            <a:path w="177" h="330">
                              <a:moveTo>
                                <a:pt x="0" y="330"/>
                              </a:moveTo>
                              <a:lnTo>
                                <a:pt x="173" y="312"/>
                              </a:lnTo>
                              <a:lnTo>
                                <a:pt x="177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74" y="2010"/>
                          <a:ext cx="66" cy="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4"/>
                            </a:cxn>
                            <a:cxn ang="0">
                              <a:pos x="70" y="60"/>
                            </a:cxn>
                            <a:cxn ang="0">
                              <a:pos x="199" y="0"/>
                            </a:cxn>
                          </a:cxnLst>
                          <a:rect l="0" t="0" r="r" b="b"/>
                          <a:pathLst>
                            <a:path w="199" h="84">
                              <a:moveTo>
                                <a:pt x="0" y="84"/>
                              </a:moveTo>
                              <a:lnTo>
                                <a:pt x="70" y="60"/>
                              </a:lnTo>
                              <a:lnTo>
                                <a:pt x="199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6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1" y="1907"/>
                      <a:ext cx="95" cy="130"/>
                      <a:chOff x="4071" y="1907"/>
                      <a:chExt cx="95" cy="130"/>
                    </a:xfrm>
                  </p:grpSpPr>
                  <p:sp>
                    <p:nvSpPr>
                      <p:cNvPr id="202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8" y="1907"/>
                        <a:ext cx="82" cy="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4"/>
                          </a:cxn>
                          <a:cxn ang="0">
                            <a:pos x="158" y="0"/>
                          </a:cxn>
                          <a:cxn ang="0">
                            <a:pos x="245" y="197"/>
                          </a:cxn>
                          <a:cxn ang="0">
                            <a:pos x="88" y="293"/>
                          </a:cxn>
                          <a:cxn ang="0">
                            <a:pos x="0" y="104"/>
                          </a:cxn>
                        </a:cxnLst>
                        <a:rect l="0" t="0" r="r" b="b"/>
                        <a:pathLst>
                          <a:path w="245" h="293">
                            <a:moveTo>
                              <a:pt x="0" y="104"/>
                            </a:moveTo>
                            <a:lnTo>
                              <a:pt x="158" y="0"/>
                            </a:lnTo>
                            <a:lnTo>
                              <a:pt x="245" y="197"/>
                            </a:lnTo>
                            <a:lnTo>
                              <a:pt x="88" y="293"/>
                            </a:lnTo>
                            <a:lnTo>
                              <a:pt x="0" y="104"/>
                            </a:lnTo>
                            <a:close/>
                          </a:path>
                        </a:pathLst>
                      </a:custGeom>
                      <a:solidFill>
                        <a:srgbClr val="DFD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203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1" y="1948"/>
                        <a:ext cx="35" cy="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6"/>
                          </a:cxn>
                          <a:cxn ang="0">
                            <a:pos x="26" y="73"/>
                          </a:cxn>
                          <a:cxn ang="0">
                            <a:pos x="41" y="26"/>
                          </a:cxn>
                          <a:cxn ang="0">
                            <a:pos x="61" y="11"/>
                          </a:cxn>
                          <a:cxn ang="0">
                            <a:pos x="71" y="0"/>
                          </a:cxn>
                          <a:cxn ang="0">
                            <a:pos x="79" y="4"/>
                          </a:cxn>
                          <a:cxn ang="0">
                            <a:pos x="80" y="16"/>
                          </a:cxn>
                          <a:cxn ang="0">
                            <a:pos x="101" y="38"/>
                          </a:cxn>
                          <a:cxn ang="0">
                            <a:pos x="106" y="77"/>
                          </a:cxn>
                          <a:cxn ang="0">
                            <a:pos x="101" y="105"/>
                          </a:cxn>
                          <a:cxn ang="0">
                            <a:pos x="70" y="135"/>
                          </a:cxn>
                          <a:cxn ang="0">
                            <a:pos x="10" y="157"/>
                          </a:cxn>
                          <a:cxn ang="0">
                            <a:pos x="0" y="96"/>
                          </a:cxn>
                        </a:cxnLst>
                        <a:rect l="0" t="0" r="r" b="b"/>
                        <a:pathLst>
                          <a:path w="106" h="157">
                            <a:moveTo>
                              <a:pt x="0" y="96"/>
                            </a:moveTo>
                            <a:lnTo>
                              <a:pt x="26" y="73"/>
                            </a:lnTo>
                            <a:lnTo>
                              <a:pt x="41" y="26"/>
                            </a:lnTo>
                            <a:lnTo>
                              <a:pt x="61" y="11"/>
                            </a:lnTo>
                            <a:lnTo>
                              <a:pt x="71" y="0"/>
                            </a:lnTo>
                            <a:lnTo>
                              <a:pt x="79" y="4"/>
                            </a:lnTo>
                            <a:lnTo>
                              <a:pt x="80" y="16"/>
                            </a:lnTo>
                            <a:lnTo>
                              <a:pt x="101" y="38"/>
                            </a:lnTo>
                            <a:lnTo>
                              <a:pt x="106" y="77"/>
                            </a:lnTo>
                            <a:lnTo>
                              <a:pt x="101" y="105"/>
                            </a:lnTo>
                            <a:lnTo>
                              <a:pt x="70" y="135"/>
                            </a:lnTo>
                            <a:lnTo>
                              <a:pt x="10" y="157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204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1" y="1978"/>
                        <a:ext cx="66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75"/>
                          </a:cxn>
                          <a:cxn ang="0">
                            <a:pos x="81" y="145"/>
                          </a:cxn>
                          <a:cxn ang="0">
                            <a:pos x="142" y="110"/>
                          </a:cxn>
                          <a:cxn ang="0">
                            <a:pos x="199" y="76"/>
                          </a:cxn>
                          <a:cxn ang="0">
                            <a:pos x="177" y="0"/>
                          </a:cxn>
                          <a:cxn ang="0">
                            <a:pos x="72" y="48"/>
                          </a:cxn>
                          <a:cxn ang="0">
                            <a:pos x="9" y="72"/>
                          </a:cxn>
                          <a:cxn ang="0">
                            <a:pos x="6" y="59"/>
                          </a:cxn>
                          <a:cxn ang="0">
                            <a:pos x="0" y="175"/>
                          </a:cxn>
                        </a:cxnLst>
                        <a:rect l="0" t="0" r="r" b="b"/>
                        <a:pathLst>
                          <a:path w="199" h="175">
                            <a:moveTo>
                              <a:pt x="0" y="175"/>
                            </a:moveTo>
                            <a:lnTo>
                              <a:pt x="81" y="145"/>
                            </a:lnTo>
                            <a:lnTo>
                              <a:pt x="142" y="110"/>
                            </a:lnTo>
                            <a:lnTo>
                              <a:pt x="199" y="76"/>
                            </a:lnTo>
                            <a:lnTo>
                              <a:pt x="177" y="0"/>
                            </a:lnTo>
                            <a:lnTo>
                              <a:pt x="72" y="48"/>
                            </a:lnTo>
                            <a:lnTo>
                              <a:pt x="9" y="72"/>
                            </a:lnTo>
                            <a:lnTo>
                              <a:pt x="6" y="59"/>
                            </a:lnTo>
                            <a:lnTo>
                              <a:pt x="0" y="175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99" name="Freeform 91"/>
                  <p:cNvSpPr>
                    <a:spLocks/>
                  </p:cNvSpPr>
                  <p:nvPr/>
                </p:nvSpPr>
                <p:spPr bwMode="auto">
                  <a:xfrm>
                    <a:off x="4121" y="2123"/>
                    <a:ext cx="9" cy="190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17" y="306"/>
                      </a:cxn>
                      <a:cxn ang="0">
                        <a:pos x="0" y="570"/>
                      </a:cxn>
                    </a:cxnLst>
                    <a:rect l="0" t="0" r="r" b="b"/>
                    <a:pathLst>
                      <a:path w="26" h="570">
                        <a:moveTo>
                          <a:pt x="26" y="0"/>
                        </a:moveTo>
                        <a:lnTo>
                          <a:pt x="17" y="306"/>
                        </a:lnTo>
                        <a:lnTo>
                          <a:pt x="0" y="570"/>
                        </a:lnTo>
                      </a:path>
                    </a:pathLst>
                  </a:custGeom>
                  <a:noFill/>
                  <a:ln w="635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</p:grpSp>
            <p:grpSp>
              <p:nvGrpSpPr>
                <p:cNvPr id="27" name="Group 92"/>
                <p:cNvGrpSpPr>
                  <a:grpSpLocks/>
                </p:cNvGrpSpPr>
                <p:nvPr/>
              </p:nvGrpSpPr>
              <p:grpSpPr bwMode="auto">
                <a:xfrm>
                  <a:off x="4309" y="1712"/>
                  <a:ext cx="216" cy="687"/>
                  <a:chOff x="4309" y="1712"/>
                  <a:chExt cx="216" cy="687"/>
                </a:xfrm>
              </p:grpSpPr>
              <p:grpSp>
                <p:nvGrpSpPr>
                  <p:cNvPr id="28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4309" y="1812"/>
                    <a:ext cx="216" cy="193"/>
                    <a:chOff x="4309" y="1812"/>
                    <a:chExt cx="216" cy="193"/>
                  </a:xfrm>
                </p:grpSpPr>
                <p:sp>
                  <p:nvSpPr>
                    <p:cNvPr id="188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309" y="1812"/>
                      <a:ext cx="216" cy="193"/>
                    </a:xfrm>
                    <a:custGeom>
                      <a:avLst/>
                      <a:gdLst/>
                      <a:ahLst/>
                      <a:cxnLst>
                        <a:cxn ang="0">
                          <a:pos x="245" y="0"/>
                        </a:cxn>
                        <a:cxn ang="0">
                          <a:pos x="168" y="48"/>
                        </a:cxn>
                        <a:cxn ang="0">
                          <a:pos x="89" y="88"/>
                        </a:cxn>
                        <a:cxn ang="0">
                          <a:pos x="41" y="254"/>
                        </a:cxn>
                        <a:cxn ang="0">
                          <a:pos x="1" y="382"/>
                        </a:cxn>
                        <a:cxn ang="0">
                          <a:pos x="0" y="408"/>
                        </a:cxn>
                        <a:cxn ang="0">
                          <a:pos x="35" y="471"/>
                        </a:cxn>
                        <a:cxn ang="0">
                          <a:pos x="58" y="493"/>
                        </a:cxn>
                        <a:cxn ang="0">
                          <a:pos x="79" y="497"/>
                        </a:cxn>
                        <a:cxn ang="0">
                          <a:pos x="80" y="515"/>
                        </a:cxn>
                        <a:cxn ang="0">
                          <a:pos x="118" y="489"/>
                        </a:cxn>
                        <a:cxn ang="0">
                          <a:pos x="122" y="557"/>
                        </a:cxn>
                        <a:cxn ang="0">
                          <a:pos x="144" y="580"/>
                        </a:cxn>
                        <a:cxn ang="0">
                          <a:pos x="522" y="580"/>
                        </a:cxn>
                        <a:cxn ang="0">
                          <a:pos x="556" y="548"/>
                        </a:cxn>
                        <a:cxn ang="0">
                          <a:pos x="548" y="489"/>
                        </a:cxn>
                        <a:cxn ang="0">
                          <a:pos x="591" y="526"/>
                        </a:cxn>
                        <a:cxn ang="0">
                          <a:pos x="649" y="417"/>
                        </a:cxn>
                        <a:cxn ang="0">
                          <a:pos x="531" y="76"/>
                        </a:cxn>
                        <a:cxn ang="0">
                          <a:pos x="407" y="32"/>
                        </a:cxn>
                        <a:cxn ang="0">
                          <a:pos x="369" y="10"/>
                        </a:cxn>
                        <a:cxn ang="0">
                          <a:pos x="311" y="66"/>
                        </a:cxn>
                        <a:cxn ang="0">
                          <a:pos x="245" y="0"/>
                        </a:cxn>
                      </a:cxnLst>
                      <a:rect l="0" t="0" r="r" b="b"/>
                      <a:pathLst>
                        <a:path w="649" h="580">
                          <a:moveTo>
                            <a:pt x="245" y="0"/>
                          </a:moveTo>
                          <a:lnTo>
                            <a:pt x="168" y="48"/>
                          </a:lnTo>
                          <a:lnTo>
                            <a:pt x="89" y="88"/>
                          </a:lnTo>
                          <a:lnTo>
                            <a:pt x="41" y="254"/>
                          </a:lnTo>
                          <a:lnTo>
                            <a:pt x="1" y="382"/>
                          </a:lnTo>
                          <a:lnTo>
                            <a:pt x="0" y="408"/>
                          </a:lnTo>
                          <a:lnTo>
                            <a:pt x="35" y="471"/>
                          </a:lnTo>
                          <a:lnTo>
                            <a:pt x="58" y="493"/>
                          </a:lnTo>
                          <a:lnTo>
                            <a:pt x="79" y="497"/>
                          </a:lnTo>
                          <a:lnTo>
                            <a:pt x="80" y="515"/>
                          </a:lnTo>
                          <a:lnTo>
                            <a:pt x="118" y="489"/>
                          </a:lnTo>
                          <a:lnTo>
                            <a:pt x="122" y="557"/>
                          </a:lnTo>
                          <a:lnTo>
                            <a:pt x="144" y="580"/>
                          </a:lnTo>
                          <a:lnTo>
                            <a:pt x="522" y="580"/>
                          </a:lnTo>
                          <a:lnTo>
                            <a:pt x="556" y="548"/>
                          </a:lnTo>
                          <a:lnTo>
                            <a:pt x="548" y="489"/>
                          </a:lnTo>
                          <a:lnTo>
                            <a:pt x="591" y="526"/>
                          </a:lnTo>
                          <a:lnTo>
                            <a:pt x="649" y="417"/>
                          </a:lnTo>
                          <a:lnTo>
                            <a:pt x="531" y="76"/>
                          </a:lnTo>
                          <a:lnTo>
                            <a:pt x="407" y="32"/>
                          </a:lnTo>
                          <a:lnTo>
                            <a:pt x="369" y="10"/>
                          </a:lnTo>
                          <a:lnTo>
                            <a:pt x="311" y="66"/>
                          </a:lnTo>
                          <a:lnTo>
                            <a:pt x="245" y="0"/>
                          </a:lnTo>
                          <a:close/>
                        </a:path>
                      </a:pathLst>
                    </a:custGeom>
                    <a:solidFill>
                      <a:srgbClr val="3F7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29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51" y="1832"/>
                      <a:ext cx="151" cy="173"/>
                      <a:chOff x="4351" y="1832"/>
                      <a:chExt cx="151" cy="173"/>
                    </a:xfrm>
                  </p:grpSpPr>
                  <p:sp>
                    <p:nvSpPr>
                      <p:cNvPr id="190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8" y="1832"/>
                        <a:ext cx="32" cy="17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0"/>
                          </a:cxn>
                          <a:cxn ang="0">
                            <a:pos x="9" y="35"/>
                          </a:cxn>
                          <a:cxn ang="0">
                            <a:pos x="27" y="52"/>
                          </a:cxn>
                          <a:cxn ang="0">
                            <a:pos x="0" y="415"/>
                          </a:cxn>
                          <a:cxn ang="0">
                            <a:pos x="3" y="480"/>
                          </a:cxn>
                          <a:cxn ang="0">
                            <a:pos x="51" y="519"/>
                          </a:cxn>
                          <a:cxn ang="0">
                            <a:pos x="95" y="475"/>
                          </a:cxn>
                          <a:cxn ang="0">
                            <a:pos x="95" y="401"/>
                          </a:cxn>
                          <a:cxn ang="0">
                            <a:pos x="56" y="55"/>
                          </a:cxn>
                          <a:cxn ang="0">
                            <a:pos x="73" y="35"/>
                          </a:cxn>
                          <a:cxn ang="0">
                            <a:pos x="57" y="1"/>
                          </a:cxn>
                          <a:cxn ang="0">
                            <a:pos x="43" y="13"/>
                          </a:cxn>
                          <a:cxn ang="0">
                            <a:pos x="27" y="0"/>
                          </a:cxn>
                        </a:cxnLst>
                        <a:rect l="0" t="0" r="r" b="b"/>
                        <a:pathLst>
                          <a:path w="95" h="519">
                            <a:moveTo>
                              <a:pt x="27" y="0"/>
                            </a:moveTo>
                            <a:lnTo>
                              <a:pt x="9" y="35"/>
                            </a:lnTo>
                            <a:lnTo>
                              <a:pt x="27" y="52"/>
                            </a:lnTo>
                            <a:lnTo>
                              <a:pt x="0" y="415"/>
                            </a:lnTo>
                            <a:lnTo>
                              <a:pt x="3" y="480"/>
                            </a:lnTo>
                            <a:lnTo>
                              <a:pt x="51" y="519"/>
                            </a:lnTo>
                            <a:lnTo>
                              <a:pt x="95" y="475"/>
                            </a:lnTo>
                            <a:lnTo>
                              <a:pt x="95" y="401"/>
                            </a:lnTo>
                            <a:lnTo>
                              <a:pt x="56" y="55"/>
                            </a:lnTo>
                            <a:lnTo>
                              <a:pt x="73" y="35"/>
                            </a:lnTo>
                            <a:lnTo>
                              <a:pt x="57" y="1"/>
                            </a:lnTo>
                            <a:lnTo>
                              <a:pt x="43" y="13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solidFill>
                        <a:srgbClr val="001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grpSp>
                    <p:nvGrpSpPr>
                      <p:cNvPr id="30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51" y="1906"/>
                        <a:ext cx="151" cy="58"/>
                        <a:chOff x="4351" y="1906"/>
                        <a:chExt cx="151" cy="58"/>
                      </a:xfrm>
                    </p:grpSpPr>
                    <p:sp>
                      <p:nvSpPr>
                        <p:cNvPr id="192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83" y="1918"/>
                          <a:ext cx="118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70"/>
                            </a:cxn>
                            <a:cxn ang="0">
                              <a:pos x="268" y="0"/>
                            </a:cxn>
                            <a:cxn ang="0">
                              <a:pos x="352" y="9"/>
                            </a:cxn>
                            <a:cxn ang="0">
                              <a:pos x="58" y="112"/>
                            </a:cxn>
                            <a:cxn ang="0">
                              <a:pos x="0" y="82"/>
                            </a:cxn>
                            <a:cxn ang="0">
                              <a:pos x="31" y="70"/>
                            </a:cxn>
                          </a:cxnLst>
                          <a:rect l="0" t="0" r="r" b="b"/>
                          <a:pathLst>
                            <a:path w="352" h="112">
                              <a:moveTo>
                                <a:pt x="31" y="70"/>
                              </a:moveTo>
                              <a:lnTo>
                                <a:pt x="268" y="0"/>
                              </a:lnTo>
                              <a:lnTo>
                                <a:pt x="352" y="9"/>
                              </a:lnTo>
                              <a:lnTo>
                                <a:pt x="58" y="112"/>
                              </a:lnTo>
                              <a:lnTo>
                                <a:pt x="0" y="82"/>
                              </a:lnTo>
                              <a:lnTo>
                                <a:pt x="31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36" y="1919"/>
                          <a:ext cx="66" cy="4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2" y="0"/>
                            </a:cxn>
                            <a:cxn ang="0">
                              <a:pos x="23" y="21"/>
                            </a:cxn>
                            <a:cxn ang="0">
                              <a:pos x="19" y="47"/>
                            </a:cxn>
                            <a:cxn ang="0">
                              <a:pos x="0" y="69"/>
                            </a:cxn>
                            <a:cxn ang="0">
                              <a:pos x="32" y="104"/>
                            </a:cxn>
                            <a:cxn ang="0">
                              <a:pos x="75" y="126"/>
                            </a:cxn>
                            <a:cxn ang="0">
                              <a:pos x="140" y="130"/>
                            </a:cxn>
                            <a:cxn ang="0">
                              <a:pos x="197" y="73"/>
                            </a:cxn>
                            <a:cxn ang="0">
                              <a:pos x="189" y="5"/>
                            </a:cxn>
                            <a:cxn ang="0">
                              <a:pos x="140" y="38"/>
                            </a:cxn>
                            <a:cxn ang="0">
                              <a:pos x="102" y="0"/>
                            </a:cxn>
                          </a:cxnLst>
                          <a:rect l="0" t="0" r="r" b="b"/>
                          <a:pathLst>
                            <a:path w="197" h="130">
                              <a:moveTo>
                                <a:pt x="102" y="0"/>
                              </a:moveTo>
                              <a:lnTo>
                                <a:pt x="23" y="21"/>
                              </a:lnTo>
                              <a:lnTo>
                                <a:pt x="19" y="47"/>
                              </a:lnTo>
                              <a:lnTo>
                                <a:pt x="0" y="69"/>
                              </a:lnTo>
                              <a:lnTo>
                                <a:pt x="32" y="104"/>
                              </a:lnTo>
                              <a:lnTo>
                                <a:pt x="75" y="126"/>
                              </a:lnTo>
                              <a:lnTo>
                                <a:pt x="140" y="130"/>
                              </a:lnTo>
                              <a:lnTo>
                                <a:pt x="197" y="73"/>
                              </a:lnTo>
                              <a:lnTo>
                                <a:pt x="189" y="5"/>
                              </a:lnTo>
                              <a:lnTo>
                                <a:pt x="140" y="38"/>
                              </a:lnTo>
                              <a:lnTo>
                                <a:pt x="1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51" y="1906"/>
                          <a:ext cx="53" cy="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9"/>
                            </a:cxn>
                            <a:cxn ang="0">
                              <a:pos x="19" y="78"/>
                            </a:cxn>
                            <a:cxn ang="0">
                              <a:pos x="35" y="45"/>
                            </a:cxn>
                            <a:cxn ang="0">
                              <a:pos x="44" y="13"/>
                            </a:cxn>
                            <a:cxn ang="0">
                              <a:pos x="92" y="0"/>
                            </a:cxn>
                            <a:cxn ang="0">
                              <a:pos x="128" y="0"/>
                            </a:cxn>
                            <a:cxn ang="0">
                              <a:pos x="159" y="88"/>
                            </a:cxn>
                            <a:cxn ang="0">
                              <a:pos x="149" y="109"/>
                            </a:cxn>
                            <a:cxn ang="0">
                              <a:pos x="128" y="131"/>
                            </a:cxn>
                            <a:cxn ang="0">
                              <a:pos x="96" y="141"/>
                            </a:cxn>
                            <a:cxn ang="0">
                              <a:pos x="71" y="144"/>
                            </a:cxn>
                            <a:cxn ang="0">
                              <a:pos x="61" y="150"/>
                            </a:cxn>
                            <a:cxn ang="0">
                              <a:pos x="45" y="167"/>
                            </a:cxn>
                            <a:cxn ang="0">
                              <a:pos x="19" y="176"/>
                            </a:cxn>
                            <a:cxn ang="0">
                              <a:pos x="6" y="176"/>
                            </a:cxn>
                            <a:cxn ang="0">
                              <a:pos x="0" y="109"/>
                            </a:cxn>
                          </a:cxnLst>
                          <a:rect l="0" t="0" r="r" b="b"/>
                          <a:pathLst>
                            <a:path w="159" h="176">
                              <a:moveTo>
                                <a:pt x="0" y="109"/>
                              </a:moveTo>
                              <a:lnTo>
                                <a:pt x="19" y="78"/>
                              </a:lnTo>
                              <a:lnTo>
                                <a:pt x="35" y="45"/>
                              </a:lnTo>
                              <a:lnTo>
                                <a:pt x="44" y="13"/>
                              </a:lnTo>
                              <a:lnTo>
                                <a:pt x="92" y="0"/>
                              </a:lnTo>
                              <a:lnTo>
                                <a:pt x="128" y="0"/>
                              </a:lnTo>
                              <a:lnTo>
                                <a:pt x="159" y="88"/>
                              </a:lnTo>
                              <a:lnTo>
                                <a:pt x="149" y="109"/>
                              </a:lnTo>
                              <a:lnTo>
                                <a:pt x="128" y="131"/>
                              </a:lnTo>
                              <a:lnTo>
                                <a:pt x="96" y="141"/>
                              </a:lnTo>
                              <a:lnTo>
                                <a:pt x="71" y="144"/>
                              </a:lnTo>
                              <a:lnTo>
                                <a:pt x="61" y="150"/>
                              </a:lnTo>
                              <a:lnTo>
                                <a:pt x="45" y="167"/>
                              </a:lnTo>
                              <a:lnTo>
                                <a:pt x="19" y="176"/>
                              </a:lnTo>
                              <a:lnTo>
                                <a:pt x="6" y="176"/>
                              </a:lnTo>
                              <a:lnTo>
                                <a:pt x="0" y="10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314" y="1712"/>
                    <a:ext cx="203" cy="687"/>
                    <a:chOff x="4314" y="1712"/>
                    <a:chExt cx="203" cy="687"/>
                  </a:xfrm>
                </p:grpSpPr>
                <p:grpSp>
                  <p:nvGrpSpPr>
                    <p:cNvPr id="232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77" y="1712"/>
                      <a:ext cx="74" cy="124"/>
                      <a:chOff x="4377" y="1712"/>
                      <a:chExt cx="74" cy="124"/>
                    </a:xfrm>
                  </p:grpSpPr>
                  <p:sp>
                    <p:nvSpPr>
                      <p:cNvPr id="185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78" y="1718"/>
                        <a:ext cx="69" cy="1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0"/>
                          </a:cxn>
                          <a:cxn ang="0">
                            <a:pos x="9" y="181"/>
                          </a:cxn>
                          <a:cxn ang="0">
                            <a:pos x="16" y="199"/>
                          </a:cxn>
                          <a:cxn ang="0">
                            <a:pos x="23" y="213"/>
                          </a:cxn>
                          <a:cxn ang="0">
                            <a:pos x="35" y="212"/>
                          </a:cxn>
                          <a:cxn ang="0">
                            <a:pos x="38" y="212"/>
                          </a:cxn>
                          <a:cxn ang="0">
                            <a:pos x="38" y="282"/>
                          </a:cxn>
                          <a:cxn ang="0">
                            <a:pos x="104" y="353"/>
                          </a:cxn>
                          <a:cxn ang="0">
                            <a:pos x="162" y="299"/>
                          </a:cxn>
                          <a:cxn ang="0">
                            <a:pos x="165" y="282"/>
                          </a:cxn>
                          <a:cxn ang="0">
                            <a:pos x="172" y="267"/>
                          </a:cxn>
                          <a:cxn ang="0">
                            <a:pos x="181" y="252"/>
                          </a:cxn>
                          <a:cxn ang="0">
                            <a:pos x="188" y="223"/>
                          </a:cxn>
                          <a:cxn ang="0">
                            <a:pos x="201" y="193"/>
                          </a:cxn>
                          <a:cxn ang="0">
                            <a:pos x="204" y="165"/>
                          </a:cxn>
                          <a:cxn ang="0">
                            <a:pos x="206" y="105"/>
                          </a:cxn>
                          <a:cxn ang="0">
                            <a:pos x="207" y="80"/>
                          </a:cxn>
                          <a:cxn ang="0">
                            <a:pos x="203" y="54"/>
                          </a:cxn>
                          <a:cxn ang="0">
                            <a:pos x="190" y="32"/>
                          </a:cxn>
                          <a:cxn ang="0">
                            <a:pos x="166" y="13"/>
                          </a:cxn>
                          <a:cxn ang="0">
                            <a:pos x="140" y="5"/>
                          </a:cxn>
                          <a:cxn ang="0">
                            <a:pos x="111" y="0"/>
                          </a:cxn>
                          <a:cxn ang="0">
                            <a:pos x="82" y="3"/>
                          </a:cxn>
                          <a:cxn ang="0">
                            <a:pos x="60" y="12"/>
                          </a:cxn>
                          <a:cxn ang="0">
                            <a:pos x="39" y="27"/>
                          </a:cxn>
                          <a:cxn ang="0">
                            <a:pos x="25" y="43"/>
                          </a:cxn>
                          <a:cxn ang="0">
                            <a:pos x="16" y="59"/>
                          </a:cxn>
                          <a:cxn ang="0">
                            <a:pos x="7" y="79"/>
                          </a:cxn>
                          <a:cxn ang="0">
                            <a:pos x="4" y="98"/>
                          </a:cxn>
                          <a:cxn ang="0">
                            <a:pos x="3" y="123"/>
                          </a:cxn>
                          <a:cxn ang="0">
                            <a:pos x="6" y="140"/>
                          </a:cxn>
                          <a:cxn ang="0">
                            <a:pos x="0" y="150"/>
                          </a:cxn>
                        </a:cxnLst>
                        <a:rect l="0" t="0" r="r" b="b"/>
                        <a:pathLst>
                          <a:path w="207" h="353">
                            <a:moveTo>
                              <a:pt x="0" y="150"/>
                            </a:moveTo>
                            <a:lnTo>
                              <a:pt x="9" y="181"/>
                            </a:lnTo>
                            <a:lnTo>
                              <a:pt x="16" y="199"/>
                            </a:lnTo>
                            <a:lnTo>
                              <a:pt x="23" y="213"/>
                            </a:lnTo>
                            <a:lnTo>
                              <a:pt x="35" y="212"/>
                            </a:lnTo>
                            <a:lnTo>
                              <a:pt x="38" y="212"/>
                            </a:lnTo>
                            <a:lnTo>
                              <a:pt x="38" y="282"/>
                            </a:lnTo>
                            <a:lnTo>
                              <a:pt x="104" y="353"/>
                            </a:lnTo>
                            <a:lnTo>
                              <a:pt x="162" y="299"/>
                            </a:lnTo>
                            <a:lnTo>
                              <a:pt x="165" y="282"/>
                            </a:lnTo>
                            <a:lnTo>
                              <a:pt x="172" y="267"/>
                            </a:lnTo>
                            <a:lnTo>
                              <a:pt x="181" y="252"/>
                            </a:lnTo>
                            <a:lnTo>
                              <a:pt x="188" y="223"/>
                            </a:lnTo>
                            <a:lnTo>
                              <a:pt x="201" y="193"/>
                            </a:lnTo>
                            <a:lnTo>
                              <a:pt x="204" y="165"/>
                            </a:lnTo>
                            <a:lnTo>
                              <a:pt x="206" y="105"/>
                            </a:lnTo>
                            <a:lnTo>
                              <a:pt x="207" y="80"/>
                            </a:lnTo>
                            <a:lnTo>
                              <a:pt x="203" y="54"/>
                            </a:lnTo>
                            <a:lnTo>
                              <a:pt x="190" y="32"/>
                            </a:lnTo>
                            <a:lnTo>
                              <a:pt x="166" y="13"/>
                            </a:lnTo>
                            <a:lnTo>
                              <a:pt x="140" y="5"/>
                            </a:lnTo>
                            <a:lnTo>
                              <a:pt x="111" y="0"/>
                            </a:lnTo>
                            <a:lnTo>
                              <a:pt x="82" y="3"/>
                            </a:lnTo>
                            <a:lnTo>
                              <a:pt x="60" y="12"/>
                            </a:lnTo>
                            <a:lnTo>
                              <a:pt x="39" y="27"/>
                            </a:lnTo>
                            <a:lnTo>
                              <a:pt x="25" y="43"/>
                            </a:lnTo>
                            <a:lnTo>
                              <a:pt x="16" y="59"/>
                            </a:lnTo>
                            <a:lnTo>
                              <a:pt x="7" y="79"/>
                            </a:lnTo>
                            <a:lnTo>
                              <a:pt x="4" y="98"/>
                            </a:lnTo>
                            <a:lnTo>
                              <a:pt x="3" y="123"/>
                            </a:lnTo>
                            <a:lnTo>
                              <a:pt x="6" y="140"/>
                            </a:lnTo>
                            <a:lnTo>
                              <a:pt x="0" y="15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86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78" y="1727"/>
                        <a:ext cx="49" cy="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25"/>
                          </a:cxn>
                          <a:cxn ang="0">
                            <a:pos x="31" y="12"/>
                          </a:cxn>
                          <a:cxn ang="0">
                            <a:pos x="41" y="0"/>
                          </a:cxn>
                          <a:cxn ang="0">
                            <a:pos x="82" y="39"/>
                          </a:cxn>
                          <a:cxn ang="0">
                            <a:pos x="83" y="93"/>
                          </a:cxn>
                          <a:cxn ang="0">
                            <a:pos x="124" y="104"/>
                          </a:cxn>
                          <a:cxn ang="0">
                            <a:pos x="140" y="105"/>
                          </a:cxn>
                          <a:cxn ang="0">
                            <a:pos x="146" y="178"/>
                          </a:cxn>
                          <a:cxn ang="0">
                            <a:pos x="134" y="174"/>
                          </a:cxn>
                          <a:cxn ang="0">
                            <a:pos x="127" y="182"/>
                          </a:cxn>
                          <a:cxn ang="0">
                            <a:pos x="127" y="117"/>
                          </a:cxn>
                          <a:cxn ang="0">
                            <a:pos x="86" y="125"/>
                          </a:cxn>
                          <a:cxn ang="0">
                            <a:pos x="74" y="133"/>
                          </a:cxn>
                          <a:cxn ang="0">
                            <a:pos x="66" y="150"/>
                          </a:cxn>
                          <a:cxn ang="0">
                            <a:pos x="83" y="178"/>
                          </a:cxn>
                          <a:cxn ang="0">
                            <a:pos x="69" y="190"/>
                          </a:cxn>
                          <a:cxn ang="0">
                            <a:pos x="69" y="239"/>
                          </a:cxn>
                          <a:cxn ang="0">
                            <a:pos x="88" y="249"/>
                          </a:cxn>
                          <a:cxn ang="0">
                            <a:pos x="112" y="261"/>
                          </a:cxn>
                          <a:cxn ang="0">
                            <a:pos x="101" y="325"/>
                          </a:cxn>
                          <a:cxn ang="0">
                            <a:pos x="38" y="258"/>
                          </a:cxn>
                          <a:cxn ang="0">
                            <a:pos x="38" y="187"/>
                          </a:cxn>
                          <a:cxn ang="0">
                            <a:pos x="22" y="187"/>
                          </a:cxn>
                          <a:cxn ang="0">
                            <a:pos x="0" y="128"/>
                          </a:cxn>
                          <a:cxn ang="0">
                            <a:pos x="4" y="118"/>
                          </a:cxn>
                          <a:cxn ang="0">
                            <a:pos x="3" y="96"/>
                          </a:cxn>
                          <a:cxn ang="0">
                            <a:pos x="4" y="83"/>
                          </a:cxn>
                          <a:cxn ang="0">
                            <a:pos x="4" y="67"/>
                          </a:cxn>
                          <a:cxn ang="0">
                            <a:pos x="10" y="45"/>
                          </a:cxn>
                          <a:cxn ang="0">
                            <a:pos x="22" y="25"/>
                          </a:cxn>
                        </a:cxnLst>
                        <a:rect l="0" t="0" r="r" b="b"/>
                        <a:pathLst>
                          <a:path w="146" h="325">
                            <a:moveTo>
                              <a:pt x="22" y="25"/>
                            </a:moveTo>
                            <a:lnTo>
                              <a:pt x="31" y="12"/>
                            </a:lnTo>
                            <a:lnTo>
                              <a:pt x="41" y="0"/>
                            </a:lnTo>
                            <a:lnTo>
                              <a:pt x="82" y="39"/>
                            </a:lnTo>
                            <a:lnTo>
                              <a:pt x="83" y="93"/>
                            </a:lnTo>
                            <a:lnTo>
                              <a:pt x="124" y="104"/>
                            </a:lnTo>
                            <a:lnTo>
                              <a:pt x="140" y="105"/>
                            </a:lnTo>
                            <a:lnTo>
                              <a:pt x="146" y="178"/>
                            </a:lnTo>
                            <a:lnTo>
                              <a:pt x="134" y="174"/>
                            </a:lnTo>
                            <a:lnTo>
                              <a:pt x="127" y="182"/>
                            </a:lnTo>
                            <a:lnTo>
                              <a:pt x="127" y="117"/>
                            </a:lnTo>
                            <a:lnTo>
                              <a:pt x="86" y="125"/>
                            </a:lnTo>
                            <a:lnTo>
                              <a:pt x="74" y="133"/>
                            </a:lnTo>
                            <a:lnTo>
                              <a:pt x="66" y="150"/>
                            </a:lnTo>
                            <a:lnTo>
                              <a:pt x="83" y="178"/>
                            </a:lnTo>
                            <a:lnTo>
                              <a:pt x="69" y="190"/>
                            </a:lnTo>
                            <a:lnTo>
                              <a:pt x="69" y="239"/>
                            </a:lnTo>
                            <a:lnTo>
                              <a:pt x="88" y="249"/>
                            </a:lnTo>
                            <a:lnTo>
                              <a:pt x="112" y="261"/>
                            </a:lnTo>
                            <a:lnTo>
                              <a:pt x="101" y="325"/>
                            </a:lnTo>
                            <a:lnTo>
                              <a:pt x="38" y="258"/>
                            </a:lnTo>
                            <a:lnTo>
                              <a:pt x="38" y="187"/>
                            </a:lnTo>
                            <a:lnTo>
                              <a:pt x="22" y="187"/>
                            </a:lnTo>
                            <a:lnTo>
                              <a:pt x="0" y="128"/>
                            </a:lnTo>
                            <a:lnTo>
                              <a:pt x="4" y="118"/>
                            </a:lnTo>
                            <a:lnTo>
                              <a:pt x="3" y="96"/>
                            </a:lnTo>
                            <a:lnTo>
                              <a:pt x="4" y="83"/>
                            </a:lnTo>
                            <a:lnTo>
                              <a:pt x="4" y="67"/>
                            </a:lnTo>
                            <a:lnTo>
                              <a:pt x="10" y="45"/>
                            </a:lnTo>
                            <a:lnTo>
                              <a:pt x="22" y="25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87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77" y="1712"/>
                        <a:ext cx="74" cy="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157"/>
                          </a:cxn>
                          <a:cxn ang="0">
                            <a:pos x="0" y="133"/>
                          </a:cxn>
                          <a:cxn ang="0">
                            <a:pos x="4" y="100"/>
                          </a:cxn>
                          <a:cxn ang="0">
                            <a:pos x="8" y="73"/>
                          </a:cxn>
                          <a:cxn ang="0">
                            <a:pos x="17" y="52"/>
                          </a:cxn>
                          <a:cxn ang="0">
                            <a:pos x="29" y="33"/>
                          </a:cxn>
                          <a:cxn ang="0">
                            <a:pos x="48" y="26"/>
                          </a:cxn>
                          <a:cxn ang="0">
                            <a:pos x="58" y="17"/>
                          </a:cxn>
                          <a:cxn ang="0">
                            <a:pos x="78" y="9"/>
                          </a:cxn>
                          <a:cxn ang="0">
                            <a:pos x="100" y="0"/>
                          </a:cxn>
                          <a:cxn ang="0">
                            <a:pos x="125" y="0"/>
                          </a:cxn>
                          <a:cxn ang="0">
                            <a:pos x="151" y="4"/>
                          </a:cxn>
                          <a:cxn ang="0">
                            <a:pos x="167" y="13"/>
                          </a:cxn>
                          <a:cxn ang="0">
                            <a:pos x="181" y="23"/>
                          </a:cxn>
                          <a:cxn ang="0">
                            <a:pos x="201" y="39"/>
                          </a:cxn>
                          <a:cxn ang="0">
                            <a:pos x="214" y="54"/>
                          </a:cxn>
                          <a:cxn ang="0">
                            <a:pos x="223" y="61"/>
                          </a:cxn>
                          <a:cxn ang="0">
                            <a:pos x="214" y="63"/>
                          </a:cxn>
                          <a:cxn ang="0">
                            <a:pos x="213" y="68"/>
                          </a:cxn>
                          <a:cxn ang="0">
                            <a:pos x="213" y="79"/>
                          </a:cxn>
                          <a:cxn ang="0">
                            <a:pos x="211" y="93"/>
                          </a:cxn>
                          <a:cxn ang="0">
                            <a:pos x="217" y="114"/>
                          </a:cxn>
                          <a:cxn ang="0">
                            <a:pos x="218" y="137"/>
                          </a:cxn>
                          <a:cxn ang="0">
                            <a:pos x="207" y="163"/>
                          </a:cxn>
                          <a:cxn ang="0">
                            <a:pos x="208" y="127"/>
                          </a:cxn>
                          <a:cxn ang="0">
                            <a:pos x="207" y="102"/>
                          </a:cxn>
                          <a:cxn ang="0">
                            <a:pos x="201" y="90"/>
                          </a:cxn>
                          <a:cxn ang="0">
                            <a:pos x="192" y="84"/>
                          </a:cxn>
                          <a:cxn ang="0">
                            <a:pos x="188" y="77"/>
                          </a:cxn>
                          <a:cxn ang="0">
                            <a:pos x="181" y="79"/>
                          </a:cxn>
                          <a:cxn ang="0">
                            <a:pos x="166" y="84"/>
                          </a:cxn>
                          <a:cxn ang="0">
                            <a:pos x="151" y="84"/>
                          </a:cxn>
                          <a:cxn ang="0">
                            <a:pos x="134" y="84"/>
                          </a:cxn>
                          <a:cxn ang="0">
                            <a:pos x="119" y="83"/>
                          </a:cxn>
                          <a:cxn ang="0">
                            <a:pos x="109" y="83"/>
                          </a:cxn>
                          <a:cxn ang="0">
                            <a:pos x="118" y="87"/>
                          </a:cxn>
                          <a:cxn ang="0">
                            <a:pos x="127" y="90"/>
                          </a:cxn>
                          <a:cxn ang="0">
                            <a:pos x="116" y="92"/>
                          </a:cxn>
                          <a:cxn ang="0">
                            <a:pos x="100" y="90"/>
                          </a:cxn>
                          <a:cxn ang="0">
                            <a:pos x="84" y="89"/>
                          </a:cxn>
                          <a:cxn ang="0">
                            <a:pos x="67" y="87"/>
                          </a:cxn>
                          <a:cxn ang="0">
                            <a:pos x="57" y="87"/>
                          </a:cxn>
                          <a:cxn ang="0">
                            <a:pos x="49" y="87"/>
                          </a:cxn>
                          <a:cxn ang="0">
                            <a:pos x="52" y="90"/>
                          </a:cxn>
                          <a:cxn ang="0">
                            <a:pos x="57" y="98"/>
                          </a:cxn>
                          <a:cxn ang="0">
                            <a:pos x="57" y="109"/>
                          </a:cxn>
                          <a:cxn ang="0">
                            <a:pos x="54" y="121"/>
                          </a:cxn>
                          <a:cxn ang="0">
                            <a:pos x="45" y="134"/>
                          </a:cxn>
                          <a:cxn ang="0">
                            <a:pos x="40" y="149"/>
                          </a:cxn>
                          <a:cxn ang="0">
                            <a:pos x="39" y="165"/>
                          </a:cxn>
                          <a:cxn ang="0">
                            <a:pos x="40" y="184"/>
                          </a:cxn>
                          <a:cxn ang="0">
                            <a:pos x="42" y="192"/>
                          </a:cxn>
                          <a:cxn ang="0">
                            <a:pos x="30" y="178"/>
                          </a:cxn>
                          <a:cxn ang="0">
                            <a:pos x="14" y="163"/>
                          </a:cxn>
                          <a:cxn ang="0">
                            <a:pos x="8" y="165"/>
                          </a:cxn>
                          <a:cxn ang="0">
                            <a:pos x="5" y="176"/>
                          </a:cxn>
                          <a:cxn ang="0">
                            <a:pos x="1" y="157"/>
                          </a:cxn>
                        </a:cxnLst>
                        <a:rect l="0" t="0" r="r" b="b"/>
                        <a:pathLst>
                          <a:path w="223" h="192">
                            <a:moveTo>
                              <a:pt x="1" y="157"/>
                            </a:moveTo>
                            <a:lnTo>
                              <a:pt x="0" y="133"/>
                            </a:lnTo>
                            <a:lnTo>
                              <a:pt x="4" y="100"/>
                            </a:lnTo>
                            <a:lnTo>
                              <a:pt x="8" y="73"/>
                            </a:lnTo>
                            <a:lnTo>
                              <a:pt x="17" y="52"/>
                            </a:lnTo>
                            <a:lnTo>
                              <a:pt x="29" y="33"/>
                            </a:lnTo>
                            <a:lnTo>
                              <a:pt x="48" y="26"/>
                            </a:lnTo>
                            <a:lnTo>
                              <a:pt x="58" y="17"/>
                            </a:lnTo>
                            <a:lnTo>
                              <a:pt x="78" y="9"/>
                            </a:lnTo>
                            <a:lnTo>
                              <a:pt x="100" y="0"/>
                            </a:lnTo>
                            <a:lnTo>
                              <a:pt x="125" y="0"/>
                            </a:lnTo>
                            <a:lnTo>
                              <a:pt x="151" y="4"/>
                            </a:lnTo>
                            <a:lnTo>
                              <a:pt x="167" y="13"/>
                            </a:lnTo>
                            <a:lnTo>
                              <a:pt x="181" y="23"/>
                            </a:lnTo>
                            <a:lnTo>
                              <a:pt x="201" y="39"/>
                            </a:lnTo>
                            <a:lnTo>
                              <a:pt x="214" y="54"/>
                            </a:lnTo>
                            <a:lnTo>
                              <a:pt x="223" y="61"/>
                            </a:lnTo>
                            <a:lnTo>
                              <a:pt x="214" y="63"/>
                            </a:lnTo>
                            <a:lnTo>
                              <a:pt x="213" y="68"/>
                            </a:lnTo>
                            <a:lnTo>
                              <a:pt x="213" y="79"/>
                            </a:lnTo>
                            <a:lnTo>
                              <a:pt x="211" y="93"/>
                            </a:lnTo>
                            <a:lnTo>
                              <a:pt x="217" y="114"/>
                            </a:lnTo>
                            <a:lnTo>
                              <a:pt x="218" y="137"/>
                            </a:lnTo>
                            <a:lnTo>
                              <a:pt x="207" y="163"/>
                            </a:lnTo>
                            <a:lnTo>
                              <a:pt x="208" y="127"/>
                            </a:lnTo>
                            <a:lnTo>
                              <a:pt x="207" y="102"/>
                            </a:lnTo>
                            <a:lnTo>
                              <a:pt x="201" y="90"/>
                            </a:lnTo>
                            <a:lnTo>
                              <a:pt x="192" y="84"/>
                            </a:lnTo>
                            <a:lnTo>
                              <a:pt x="188" y="77"/>
                            </a:lnTo>
                            <a:lnTo>
                              <a:pt x="181" y="79"/>
                            </a:lnTo>
                            <a:lnTo>
                              <a:pt x="166" y="84"/>
                            </a:lnTo>
                            <a:lnTo>
                              <a:pt x="151" y="84"/>
                            </a:lnTo>
                            <a:lnTo>
                              <a:pt x="134" y="84"/>
                            </a:lnTo>
                            <a:lnTo>
                              <a:pt x="119" y="83"/>
                            </a:lnTo>
                            <a:lnTo>
                              <a:pt x="109" y="83"/>
                            </a:lnTo>
                            <a:lnTo>
                              <a:pt x="118" y="87"/>
                            </a:lnTo>
                            <a:lnTo>
                              <a:pt x="127" y="90"/>
                            </a:lnTo>
                            <a:lnTo>
                              <a:pt x="116" y="92"/>
                            </a:lnTo>
                            <a:lnTo>
                              <a:pt x="100" y="90"/>
                            </a:lnTo>
                            <a:lnTo>
                              <a:pt x="84" y="89"/>
                            </a:lnTo>
                            <a:lnTo>
                              <a:pt x="67" y="87"/>
                            </a:lnTo>
                            <a:lnTo>
                              <a:pt x="57" y="87"/>
                            </a:lnTo>
                            <a:lnTo>
                              <a:pt x="49" y="87"/>
                            </a:lnTo>
                            <a:lnTo>
                              <a:pt x="52" y="90"/>
                            </a:lnTo>
                            <a:lnTo>
                              <a:pt x="57" y="98"/>
                            </a:lnTo>
                            <a:lnTo>
                              <a:pt x="57" y="109"/>
                            </a:lnTo>
                            <a:lnTo>
                              <a:pt x="54" y="121"/>
                            </a:lnTo>
                            <a:lnTo>
                              <a:pt x="45" y="134"/>
                            </a:lnTo>
                            <a:lnTo>
                              <a:pt x="40" y="149"/>
                            </a:lnTo>
                            <a:lnTo>
                              <a:pt x="39" y="165"/>
                            </a:lnTo>
                            <a:lnTo>
                              <a:pt x="40" y="184"/>
                            </a:lnTo>
                            <a:lnTo>
                              <a:pt x="42" y="192"/>
                            </a:lnTo>
                            <a:lnTo>
                              <a:pt x="30" y="178"/>
                            </a:lnTo>
                            <a:lnTo>
                              <a:pt x="14" y="163"/>
                            </a:lnTo>
                            <a:lnTo>
                              <a:pt x="8" y="165"/>
                            </a:lnTo>
                            <a:lnTo>
                              <a:pt x="5" y="176"/>
                            </a:lnTo>
                            <a:lnTo>
                              <a:pt x="1" y="1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35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4" y="2347"/>
                      <a:ext cx="203" cy="52"/>
                      <a:chOff x="4314" y="2347"/>
                      <a:chExt cx="203" cy="52"/>
                    </a:xfrm>
                  </p:grpSpPr>
                  <p:sp>
                    <p:nvSpPr>
                      <p:cNvPr id="183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4" y="2347"/>
                        <a:ext cx="89" cy="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7" y="22"/>
                          </a:cxn>
                          <a:cxn ang="0">
                            <a:pos x="95" y="47"/>
                          </a:cxn>
                          <a:cxn ang="0">
                            <a:pos x="53" y="77"/>
                          </a:cxn>
                          <a:cxn ang="0">
                            <a:pos x="22" y="95"/>
                          </a:cxn>
                          <a:cxn ang="0">
                            <a:pos x="3" y="108"/>
                          </a:cxn>
                          <a:cxn ang="0">
                            <a:pos x="0" y="136"/>
                          </a:cxn>
                          <a:cxn ang="0">
                            <a:pos x="18" y="147"/>
                          </a:cxn>
                          <a:cxn ang="0">
                            <a:pos x="56" y="153"/>
                          </a:cxn>
                          <a:cxn ang="0">
                            <a:pos x="92" y="156"/>
                          </a:cxn>
                          <a:cxn ang="0">
                            <a:pos x="127" y="153"/>
                          </a:cxn>
                          <a:cxn ang="0">
                            <a:pos x="152" y="136"/>
                          </a:cxn>
                          <a:cxn ang="0">
                            <a:pos x="196" y="117"/>
                          </a:cxn>
                          <a:cxn ang="0">
                            <a:pos x="263" y="99"/>
                          </a:cxn>
                          <a:cxn ang="0">
                            <a:pos x="267" y="40"/>
                          </a:cxn>
                          <a:cxn ang="0">
                            <a:pos x="259" y="0"/>
                          </a:cxn>
                          <a:cxn ang="0">
                            <a:pos x="127" y="22"/>
                          </a:cxn>
                        </a:cxnLst>
                        <a:rect l="0" t="0" r="r" b="b"/>
                        <a:pathLst>
                          <a:path w="267" h="156">
                            <a:moveTo>
                              <a:pt x="127" y="22"/>
                            </a:moveTo>
                            <a:lnTo>
                              <a:pt x="95" y="47"/>
                            </a:lnTo>
                            <a:lnTo>
                              <a:pt x="53" y="77"/>
                            </a:lnTo>
                            <a:lnTo>
                              <a:pt x="22" y="95"/>
                            </a:lnTo>
                            <a:lnTo>
                              <a:pt x="3" y="108"/>
                            </a:lnTo>
                            <a:lnTo>
                              <a:pt x="0" y="136"/>
                            </a:lnTo>
                            <a:lnTo>
                              <a:pt x="18" y="147"/>
                            </a:lnTo>
                            <a:lnTo>
                              <a:pt x="56" y="153"/>
                            </a:lnTo>
                            <a:lnTo>
                              <a:pt x="92" y="156"/>
                            </a:lnTo>
                            <a:lnTo>
                              <a:pt x="127" y="153"/>
                            </a:lnTo>
                            <a:lnTo>
                              <a:pt x="152" y="136"/>
                            </a:lnTo>
                            <a:lnTo>
                              <a:pt x="196" y="117"/>
                            </a:lnTo>
                            <a:lnTo>
                              <a:pt x="263" y="99"/>
                            </a:lnTo>
                            <a:lnTo>
                              <a:pt x="267" y="40"/>
                            </a:lnTo>
                            <a:lnTo>
                              <a:pt x="259" y="0"/>
                            </a:lnTo>
                            <a:lnTo>
                              <a:pt x="127" y="22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84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4" y="2351"/>
                        <a:ext cx="93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1"/>
                          </a:cxn>
                          <a:cxn ang="0">
                            <a:pos x="0" y="52"/>
                          </a:cxn>
                          <a:cxn ang="0">
                            <a:pos x="5" y="92"/>
                          </a:cxn>
                          <a:cxn ang="0">
                            <a:pos x="70" y="106"/>
                          </a:cxn>
                          <a:cxn ang="0">
                            <a:pos x="102" y="106"/>
                          </a:cxn>
                          <a:cxn ang="0">
                            <a:pos x="148" y="119"/>
                          </a:cxn>
                          <a:cxn ang="0">
                            <a:pos x="202" y="128"/>
                          </a:cxn>
                          <a:cxn ang="0">
                            <a:pos x="277" y="133"/>
                          </a:cxn>
                          <a:cxn ang="0">
                            <a:pos x="278" y="114"/>
                          </a:cxn>
                          <a:cxn ang="0">
                            <a:pos x="278" y="93"/>
                          </a:cxn>
                          <a:cxn ang="0">
                            <a:pos x="220" y="63"/>
                          </a:cxn>
                          <a:cxn ang="0">
                            <a:pos x="157" y="28"/>
                          </a:cxn>
                          <a:cxn ang="0">
                            <a:pos x="119" y="0"/>
                          </a:cxn>
                          <a:cxn ang="0">
                            <a:pos x="5" y="1"/>
                          </a:cxn>
                        </a:cxnLst>
                        <a:rect l="0" t="0" r="r" b="b"/>
                        <a:pathLst>
                          <a:path w="278" h="133">
                            <a:moveTo>
                              <a:pt x="5" y="1"/>
                            </a:moveTo>
                            <a:lnTo>
                              <a:pt x="0" y="52"/>
                            </a:lnTo>
                            <a:lnTo>
                              <a:pt x="5" y="92"/>
                            </a:lnTo>
                            <a:lnTo>
                              <a:pt x="70" y="106"/>
                            </a:lnTo>
                            <a:lnTo>
                              <a:pt x="102" y="106"/>
                            </a:lnTo>
                            <a:lnTo>
                              <a:pt x="148" y="119"/>
                            </a:lnTo>
                            <a:lnTo>
                              <a:pt x="202" y="128"/>
                            </a:lnTo>
                            <a:lnTo>
                              <a:pt x="277" y="133"/>
                            </a:lnTo>
                            <a:lnTo>
                              <a:pt x="278" y="114"/>
                            </a:lnTo>
                            <a:lnTo>
                              <a:pt x="278" y="93"/>
                            </a:lnTo>
                            <a:lnTo>
                              <a:pt x="220" y="63"/>
                            </a:lnTo>
                            <a:lnTo>
                              <a:pt x="157" y="28"/>
                            </a:lnTo>
                            <a:lnTo>
                              <a:pt x="119" y="0"/>
                            </a:lnTo>
                            <a:lnTo>
                              <a:pt x="5" y="1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2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349" y="2003"/>
                      <a:ext cx="139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0"/>
                        </a:cxn>
                        <a:cxn ang="0">
                          <a:pos x="0" y="96"/>
                        </a:cxn>
                        <a:cxn ang="0">
                          <a:pos x="0" y="244"/>
                        </a:cxn>
                        <a:cxn ang="0">
                          <a:pos x="0" y="419"/>
                        </a:cxn>
                        <a:cxn ang="0">
                          <a:pos x="13" y="524"/>
                        </a:cxn>
                        <a:cxn ang="0">
                          <a:pos x="13" y="568"/>
                        </a:cxn>
                        <a:cxn ang="0">
                          <a:pos x="4" y="734"/>
                        </a:cxn>
                        <a:cxn ang="0">
                          <a:pos x="9" y="852"/>
                        </a:cxn>
                        <a:cxn ang="0">
                          <a:pos x="17" y="1016"/>
                        </a:cxn>
                        <a:cxn ang="0">
                          <a:pos x="17" y="1059"/>
                        </a:cxn>
                        <a:cxn ang="0">
                          <a:pos x="44" y="1081"/>
                        </a:cxn>
                        <a:cxn ang="0">
                          <a:pos x="149" y="1055"/>
                        </a:cxn>
                        <a:cxn ang="0">
                          <a:pos x="179" y="708"/>
                        </a:cxn>
                        <a:cxn ang="0">
                          <a:pos x="188" y="489"/>
                        </a:cxn>
                        <a:cxn ang="0">
                          <a:pos x="201" y="297"/>
                        </a:cxn>
                        <a:cxn ang="0">
                          <a:pos x="214" y="603"/>
                        </a:cxn>
                        <a:cxn ang="0">
                          <a:pos x="228" y="1051"/>
                        </a:cxn>
                        <a:cxn ang="0">
                          <a:pos x="333" y="1086"/>
                        </a:cxn>
                        <a:cxn ang="0">
                          <a:pos x="354" y="1059"/>
                        </a:cxn>
                        <a:cxn ang="0">
                          <a:pos x="381" y="664"/>
                        </a:cxn>
                        <a:cxn ang="0">
                          <a:pos x="385" y="472"/>
                        </a:cxn>
                        <a:cxn ang="0">
                          <a:pos x="416" y="52"/>
                        </a:cxn>
                        <a:cxn ang="0">
                          <a:pos x="407" y="4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416" h="1086">
                          <a:moveTo>
                            <a:pt x="13" y="0"/>
                          </a:moveTo>
                          <a:lnTo>
                            <a:pt x="0" y="96"/>
                          </a:lnTo>
                          <a:lnTo>
                            <a:pt x="0" y="244"/>
                          </a:lnTo>
                          <a:lnTo>
                            <a:pt x="0" y="419"/>
                          </a:lnTo>
                          <a:lnTo>
                            <a:pt x="13" y="524"/>
                          </a:lnTo>
                          <a:lnTo>
                            <a:pt x="13" y="568"/>
                          </a:lnTo>
                          <a:lnTo>
                            <a:pt x="4" y="734"/>
                          </a:lnTo>
                          <a:lnTo>
                            <a:pt x="9" y="852"/>
                          </a:lnTo>
                          <a:lnTo>
                            <a:pt x="17" y="1016"/>
                          </a:lnTo>
                          <a:lnTo>
                            <a:pt x="17" y="1059"/>
                          </a:lnTo>
                          <a:lnTo>
                            <a:pt x="44" y="1081"/>
                          </a:lnTo>
                          <a:lnTo>
                            <a:pt x="149" y="1055"/>
                          </a:lnTo>
                          <a:lnTo>
                            <a:pt x="179" y="708"/>
                          </a:lnTo>
                          <a:lnTo>
                            <a:pt x="188" y="489"/>
                          </a:lnTo>
                          <a:lnTo>
                            <a:pt x="201" y="297"/>
                          </a:lnTo>
                          <a:lnTo>
                            <a:pt x="214" y="603"/>
                          </a:lnTo>
                          <a:lnTo>
                            <a:pt x="228" y="1051"/>
                          </a:lnTo>
                          <a:lnTo>
                            <a:pt x="333" y="1086"/>
                          </a:lnTo>
                          <a:lnTo>
                            <a:pt x="354" y="1059"/>
                          </a:lnTo>
                          <a:lnTo>
                            <a:pt x="381" y="664"/>
                          </a:lnTo>
                          <a:lnTo>
                            <a:pt x="385" y="472"/>
                          </a:lnTo>
                          <a:lnTo>
                            <a:pt x="416" y="52"/>
                          </a:lnTo>
                          <a:lnTo>
                            <a:pt x="407" y="4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38" name="Group 110"/>
                <p:cNvGrpSpPr>
                  <a:grpSpLocks/>
                </p:cNvGrpSpPr>
                <p:nvPr/>
              </p:nvGrpSpPr>
              <p:grpSpPr bwMode="auto">
                <a:xfrm>
                  <a:off x="4165" y="1752"/>
                  <a:ext cx="231" cy="692"/>
                  <a:chOff x="4165" y="1752"/>
                  <a:chExt cx="231" cy="692"/>
                </a:xfrm>
              </p:grpSpPr>
              <p:grpSp>
                <p:nvGrpSpPr>
                  <p:cNvPr id="239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4165" y="1841"/>
                    <a:ext cx="231" cy="603"/>
                    <a:chOff x="4165" y="1841"/>
                    <a:chExt cx="231" cy="603"/>
                  </a:xfrm>
                </p:grpSpPr>
                <p:grpSp>
                  <p:nvGrpSpPr>
                    <p:cNvPr id="244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2" y="2381"/>
                      <a:ext cx="205" cy="63"/>
                      <a:chOff x="4172" y="2381"/>
                      <a:chExt cx="205" cy="63"/>
                    </a:xfrm>
                  </p:grpSpPr>
                  <p:sp>
                    <p:nvSpPr>
                      <p:cNvPr id="176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2" y="2394"/>
                        <a:ext cx="64" cy="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3" y="31"/>
                          </a:cxn>
                          <a:cxn ang="0">
                            <a:pos x="31" y="71"/>
                          </a:cxn>
                          <a:cxn ang="0">
                            <a:pos x="0" y="111"/>
                          </a:cxn>
                          <a:cxn ang="0">
                            <a:pos x="3" y="137"/>
                          </a:cxn>
                          <a:cxn ang="0">
                            <a:pos x="25" y="149"/>
                          </a:cxn>
                          <a:cxn ang="0">
                            <a:pos x="86" y="144"/>
                          </a:cxn>
                          <a:cxn ang="0">
                            <a:pos x="121" y="127"/>
                          </a:cxn>
                          <a:cxn ang="0">
                            <a:pos x="139" y="98"/>
                          </a:cxn>
                          <a:cxn ang="0">
                            <a:pos x="191" y="74"/>
                          </a:cxn>
                          <a:cxn ang="0">
                            <a:pos x="192" y="35"/>
                          </a:cxn>
                          <a:cxn ang="0">
                            <a:pos x="184" y="0"/>
                          </a:cxn>
                          <a:cxn ang="0">
                            <a:pos x="131" y="26"/>
                          </a:cxn>
                          <a:cxn ang="0">
                            <a:pos x="73" y="31"/>
                          </a:cxn>
                        </a:cxnLst>
                        <a:rect l="0" t="0" r="r" b="b"/>
                        <a:pathLst>
                          <a:path w="192" h="149">
                            <a:moveTo>
                              <a:pt x="73" y="31"/>
                            </a:moveTo>
                            <a:lnTo>
                              <a:pt x="31" y="71"/>
                            </a:lnTo>
                            <a:lnTo>
                              <a:pt x="0" y="111"/>
                            </a:lnTo>
                            <a:lnTo>
                              <a:pt x="3" y="137"/>
                            </a:lnTo>
                            <a:lnTo>
                              <a:pt x="25" y="149"/>
                            </a:lnTo>
                            <a:lnTo>
                              <a:pt x="86" y="144"/>
                            </a:lnTo>
                            <a:lnTo>
                              <a:pt x="121" y="127"/>
                            </a:lnTo>
                            <a:lnTo>
                              <a:pt x="139" y="98"/>
                            </a:lnTo>
                            <a:lnTo>
                              <a:pt x="191" y="74"/>
                            </a:lnTo>
                            <a:lnTo>
                              <a:pt x="192" y="35"/>
                            </a:lnTo>
                            <a:lnTo>
                              <a:pt x="184" y="0"/>
                            </a:lnTo>
                            <a:lnTo>
                              <a:pt x="131" y="26"/>
                            </a:lnTo>
                            <a:lnTo>
                              <a:pt x="73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77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5" y="2381"/>
                        <a:ext cx="72" cy="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10"/>
                          </a:cxn>
                          <a:cxn ang="0">
                            <a:pos x="0" y="70"/>
                          </a:cxn>
                          <a:cxn ang="0">
                            <a:pos x="29" y="93"/>
                          </a:cxn>
                          <a:cxn ang="0">
                            <a:pos x="60" y="102"/>
                          </a:cxn>
                          <a:cxn ang="0">
                            <a:pos x="79" y="115"/>
                          </a:cxn>
                          <a:cxn ang="0">
                            <a:pos x="114" y="137"/>
                          </a:cxn>
                          <a:cxn ang="0">
                            <a:pos x="175" y="153"/>
                          </a:cxn>
                          <a:cxn ang="0">
                            <a:pos x="197" y="148"/>
                          </a:cxn>
                          <a:cxn ang="0">
                            <a:pos x="215" y="140"/>
                          </a:cxn>
                          <a:cxn ang="0">
                            <a:pos x="215" y="122"/>
                          </a:cxn>
                          <a:cxn ang="0">
                            <a:pos x="193" y="87"/>
                          </a:cxn>
                          <a:cxn ang="0">
                            <a:pos x="143" y="52"/>
                          </a:cxn>
                          <a:cxn ang="0">
                            <a:pos x="105" y="22"/>
                          </a:cxn>
                          <a:cxn ang="0">
                            <a:pos x="92" y="0"/>
                          </a:cxn>
                          <a:cxn ang="0">
                            <a:pos x="3" y="10"/>
                          </a:cxn>
                        </a:cxnLst>
                        <a:rect l="0" t="0" r="r" b="b"/>
                        <a:pathLst>
                          <a:path w="215" h="153">
                            <a:moveTo>
                              <a:pt x="3" y="10"/>
                            </a:moveTo>
                            <a:lnTo>
                              <a:pt x="0" y="70"/>
                            </a:lnTo>
                            <a:lnTo>
                              <a:pt x="29" y="93"/>
                            </a:lnTo>
                            <a:lnTo>
                              <a:pt x="60" y="102"/>
                            </a:lnTo>
                            <a:lnTo>
                              <a:pt x="79" y="115"/>
                            </a:lnTo>
                            <a:lnTo>
                              <a:pt x="114" y="137"/>
                            </a:lnTo>
                            <a:lnTo>
                              <a:pt x="175" y="153"/>
                            </a:lnTo>
                            <a:lnTo>
                              <a:pt x="197" y="148"/>
                            </a:lnTo>
                            <a:lnTo>
                              <a:pt x="215" y="140"/>
                            </a:lnTo>
                            <a:lnTo>
                              <a:pt x="215" y="122"/>
                            </a:lnTo>
                            <a:lnTo>
                              <a:pt x="193" y="87"/>
                            </a:lnTo>
                            <a:lnTo>
                              <a:pt x="143" y="52"/>
                            </a:lnTo>
                            <a:lnTo>
                              <a:pt x="105" y="22"/>
                            </a:lnTo>
                            <a:lnTo>
                              <a:pt x="92" y="0"/>
                            </a:lnTo>
                            <a:lnTo>
                              <a:pt x="3" y="1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45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5" y="1841"/>
                      <a:ext cx="231" cy="569"/>
                      <a:chOff x="4165" y="1841"/>
                      <a:chExt cx="231" cy="569"/>
                    </a:xfrm>
                  </p:grpSpPr>
                  <p:grpSp>
                    <p:nvGrpSpPr>
                      <p:cNvPr id="246" name="Group 1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94" y="1841"/>
                        <a:ext cx="146" cy="183"/>
                        <a:chOff x="4194" y="1841"/>
                        <a:chExt cx="146" cy="183"/>
                      </a:xfrm>
                    </p:grpSpPr>
                    <p:sp>
                      <p:nvSpPr>
                        <p:cNvPr id="173" name="Freeform 1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4" y="1851"/>
                          <a:ext cx="146" cy="1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99"/>
                            </a:cxn>
                            <a:cxn ang="0">
                              <a:pos x="131" y="0"/>
                            </a:cxn>
                            <a:cxn ang="0">
                              <a:pos x="275" y="228"/>
                            </a:cxn>
                            <a:cxn ang="0">
                              <a:pos x="300" y="12"/>
                            </a:cxn>
                            <a:cxn ang="0">
                              <a:pos x="389" y="40"/>
                            </a:cxn>
                            <a:cxn ang="0">
                              <a:pos x="437" y="118"/>
                            </a:cxn>
                            <a:cxn ang="0">
                              <a:pos x="428" y="518"/>
                            </a:cxn>
                            <a:cxn ang="0">
                              <a:pos x="48" y="518"/>
                            </a:cxn>
                            <a:cxn ang="0">
                              <a:pos x="0" y="99"/>
                            </a:cxn>
                          </a:cxnLst>
                          <a:rect l="0" t="0" r="r" b="b"/>
                          <a:pathLst>
                            <a:path w="437" h="518">
                              <a:moveTo>
                                <a:pt x="0" y="99"/>
                              </a:moveTo>
                              <a:lnTo>
                                <a:pt x="131" y="0"/>
                              </a:lnTo>
                              <a:lnTo>
                                <a:pt x="275" y="228"/>
                              </a:lnTo>
                              <a:lnTo>
                                <a:pt x="300" y="12"/>
                              </a:lnTo>
                              <a:lnTo>
                                <a:pt x="389" y="40"/>
                              </a:lnTo>
                              <a:lnTo>
                                <a:pt x="437" y="118"/>
                              </a:lnTo>
                              <a:lnTo>
                                <a:pt x="428" y="518"/>
                              </a:lnTo>
                              <a:lnTo>
                                <a:pt x="48" y="518"/>
                              </a:lnTo>
                              <a:lnTo>
                                <a:pt x="0" y="9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4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6" y="1841"/>
                          <a:ext cx="58" cy="1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15" y="0"/>
                            </a:cxn>
                            <a:cxn ang="0">
                              <a:pos x="123" y="52"/>
                            </a:cxn>
                            <a:cxn ang="0">
                              <a:pos x="149" y="17"/>
                            </a:cxn>
                            <a:cxn ang="0">
                              <a:pos x="168" y="30"/>
                            </a:cxn>
                            <a:cxn ang="0">
                              <a:pos x="175" y="210"/>
                            </a:cxn>
                            <a:cxn ang="0">
                              <a:pos x="172" y="303"/>
                            </a:cxn>
                            <a:cxn ang="0">
                              <a:pos x="0" y="30"/>
                            </a:cxn>
                          </a:cxnLst>
                          <a:rect l="0" t="0" r="r" b="b"/>
                          <a:pathLst>
                            <a:path w="175" h="303">
                              <a:moveTo>
                                <a:pt x="0" y="30"/>
                              </a:moveTo>
                              <a:lnTo>
                                <a:pt x="15" y="0"/>
                              </a:lnTo>
                              <a:lnTo>
                                <a:pt x="123" y="52"/>
                              </a:lnTo>
                              <a:lnTo>
                                <a:pt x="149" y="17"/>
                              </a:lnTo>
                              <a:lnTo>
                                <a:pt x="168" y="30"/>
                              </a:lnTo>
                              <a:lnTo>
                                <a:pt x="175" y="210"/>
                              </a:lnTo>
                              <a:lnTo>
                                <a:pt x="172" y="303"/>
                              </a:lnTo>
                              <a:lnTo>
                                <a:pt x="0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D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5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55" y="1861"/>
                          <a:ext cx="37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0"/>
                            </a:cxn>
                            <a:cxn ang="0">
                              <a:pos x="63" y="0"/>
                            </a:cxn>
                            <a:cxn ang="0">
                              <a:pos x="111" y="48"/>
                            </a:cxn>
                          </a:cxnLst>
                          <a:rect l="0" t="0" r="r" b="b"/>
                          <a:pathLst>
                            <a:path w="111" h="60">
                              <a:moveTo>
                                <a:pt x="0" y="60"/>
                              </a:moveTo>
                              <a:lnTo>
                                <a:pt x="63" y="0"/>
                              </a:lnTo>
                              <a:lnTo>
                                <a:pt x="111" y="48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7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65" y="1850"/>
                        <a:ext cx="231" cy="560"/>
                        <a:chOff x="4165" y="1850"/>
                        <a:chExt cx="231" cy="560"/>
                      </a:xfrm>
                    </p:grpSpPr>
                    <p:sp>
                      <p:nvSpPr>
                        <p:cNvPr id="170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5" y="1850"/>
                          <a:ext cx="231" cy="56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8" y="0"/>
                            </a:cxn>
                            <a:cxn ang="0">
                              <a:pos x="52" y="122"/>
                            </a:cxn>
                            <a:cxn ang="0">
                              <a:pos x="0" y="520"/>
                            </a:cxn>
                            <a:cxn ang="0">
                              <a:pos x="129" y="783"/>
                            </a:cxn>
                            <a:cxn ang="0">
                              <a:pos x="131" y="832"/>
                            </a:cxn>
                            <a:cxn ang="0">
                              <a:pos x="140" y="894"/>
                            </a:cxn>
                            <a:cxn ang="0">
                              <a:pos x="156" y="933"/>
                            </a:cxn>
                            <a:cxn ang="0">
                              <a:pos x="135" y="1219"/>
                            </a:cxn>
                            <a:cxn ang="0">
                              <a:pos x="90" y="1675"/>
                            </a:cxn>
                            <a:cxn ang="0">
                              <a:pos x="137" y="1681"/>
                            </a:cxn>
                            <a:cxn ang="0">
                              <a:pos x="210" y="1656"/>
                            </a:cxn>
                            <a:cxn ang="0">
                              <a:pos x="262" y="1348"/>
                            </a:cxn>
                            <a:cxn ang="0">
                              <a:pos x="288" y="1235"/>
                            </a:cxn>
                            <a:cxn ang="0">
                              <a:pos x="366" y="937"/>
                            </a:cxn>
                            <a:cxn ang="0">
                              <a:pos x="376" y="1251"/>
                            </a:cxn>
                            <a:cxn ang="0">
                              <a:pos x="417" y="1630"/>
                            </a:cxn>
                            <a:cxn ang="0">
                              <a:pos x="528" y="1634"/>
                            </a:cxn>
                            <a:cxn ang="0">
                              <a:pos x="539" y="1226"/>
                            </a:cxn>
                            <a:cxn ang="0">
                              <a:pos x="529" y="819"/>
                            </a:cxn>
                            <a:cxn ang="0">
                              <a:pos x="534" y="614"/>
                            </a:cxn>
                            <a:cxn ang="0">
                              <a:pos x="555" y="548"/>
                            </a:cxn>
                            <a:cxn ang="0">
                              <a:pos x="567" y="554"/>
                            </a:cxn>
                            <a:cxn ang="0">
                              <a:pos x="682" y="485"/>
                            </a:cxn>
                            <a:cxn ang="0">
                              <a:pos x="693" y="356"/>
                            </a:cxn>
                            <a:cxn ang="0">
                              <a:pos x="507" y="44"/>
                            </a:cxn>
                            <a:cxn ang="0">
                              <a:pos x="376" y="0"/>
                            </a:cxn>
                            <a:cxn ang="0">
                              <a:pos x="404" y="210"/>
                            </a:cxn>
                            <a:cxn ang="0">
                              <a:pos x="372" y="415"/>
                            </a:cxn>
                            <a:cxn ang="0">
                              <a:pos x="321" y="223"/>
                            </a:cxn>
                            <a:cxn ang="0">
                              <a:pos x="218" y="0"/>
                            </a:cxn>
                          </a:cxnLst>
                          <a:rect l="0" t="0" r="r" b="b"/>
                          <a:pathLst>
                            <a:path w="693" h="1681">
                              <a:moveTo>
                                <a:pt x="218" y="0"/>
                              </a:moveTo>
                              <a:lnTo>
                                <a:pt x="52" y="122"/>
                              </a:lnTo>
                              <a:lnTo>
                                <a:pt x="0" y="520"/>
                              </a:lnTo>
                              <a:lnTo>
                                <a:pt x="129" y="783"/>
                              </a:lnTo>
                              <a:lnTo>
                                <a:pt x="131" y="832"/>
                              </a:lnTo>
                              <a:lnTo>
                                <a:pt x="140" y="894"/>
                              </a:lnTo>
                              <a:lnTo>
                                <a:pt x="156" y="933"/>
                              </a:lnTo>
                              <a:lnTo>
                                <a:pt x="135" y="1219"/>
                              </a:lnTo>
                              <a:lnTo>
                                <a:pt x="90" y="1675"/>
                              </a:lnTo>
                              <a:lnTo>
                                <a:pt x="137" y="1681"/>
                              </a:lnTo>
                              <a:lnTo>
                                <a:pt x="210" y="1656"/>
                              </a:lnTo>
                              <a:lnTo>
                                <a:pt x="262" y="1348"/>
                              </a:lnTo>
                              <a:lnTo>
                                <a:pt x="288" y="1235"/>
                              </a:lnTo>
                              <a:lnTo>
                                <a:pt x="366" y="937"/>
                              </a:lnTo>
                              <a:lnTo>
                                <a:pt x="376" y="1251"/>
                              </a:lnTo>
                              <a:lnTo>
                                <a:pt x="417" y="1630"/>
                              </a:lnTo>
                              <a:lnTo>
                                <a:pt x="528" y="1634"/>
                              </a:lnTo>
                              <a:lnTo>
                                <a:pt x="539" y="1226"/>
                              </a:lnTo>
                              <a:lnTo>
                                <a:pt x="529" y="819"/>
                              </a:lnTo>
                              <a:lnTo>
                                <a:pt x="534" y="614"/>
                              </a:lnTo>
                              <a:lnTo>
                                <a:pt x="555" y="548"/>
                              </a:lnTo>
                              <a:lnTo>
                                <a:pt x="567" y="554"/>
                              </a:lnTo>
                              <a:lnTo>
                                <a:pt x="682" y="485"/>
                              </a:lnTo>
                              <a:lnTo>
                                <a:pt x="693" y="356"/>
                              </a:lnTo>
                              <a:lnTo>
                                <a:pt x="507" y="44"/>
                              </a:lnTo>
                              <a:lnTo>
                                <a:pt x="376" y="0"/>
                              </a:lnTo>
                              <a:lnTo>
                                <a:pt x="404" y="210"/>
                              </a:lnTo>
                              <a:lnTo>
                                <a:pt x="372" y="415"/>
                              </a:lnTo>
                              <a:lnTo>
                                <a:pt x="321" y="223"/>
                              </a:lnTo>
                              <a:lnTo>
                                <a:pt x="21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F3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1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7" y="1910"/>
                          <a:ext cx="59" cy="1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8" y="0"/>
                            </a:cxn>
                            <a:cxn ang="0">
                              <a:pos x="106" y="105"/>
                            </a:cxn>
                            <a:cxn ang="0">
                              <a:pos x="97" y="263"/>
                            </a:cxn>
                            <a:cxn ang="0">
                              <a:pos x="0" y="289"/>
                            </a:cxn>
                            <a:cxn ang="0">
                              <a:pos x="97" y="297"/>
                            </a:cxn>
                            <a:cxn ang="0">
                              <a:pos x="123" y="394"/>
                            </a:cxn>
                            <a:cxn ang="0">
                              <a:pos x="176" y="437"/>
                            </a:cxn>
                            <a:cxn ang="0">
                              <a:pos x="158" y="359"/>
                            </a:cxn>
                            <a:cxn ang="0">
                              <a:pos x="141" y="315"/>
                            </a:cxn>
                            <a:cxn ang="0">
                              <a:pos x="132" y="210"/>
                            </a:cxn>
                            <a:cxn ang="0">
                              <a:pos x="88" y="0"/>
                            </a:cxn>
                          </a:cxnLst>
                          <a:rect l="0" t="0" r="r" b="b"/>
                          <a:pathLst>
                            <a:path w="176" h="437">
                              <a:moveTo>
                                <a:pt x="88" y="0"/>
                              </a:moveTo>
                              <a:lnTo>
                                <a:pt x="106" y="105"/>
                              </a:lnTo>
                              <a:lnTo>
                                <a:pt x="97" y="263"/>
                              </a:lnTo>
                              <a:lnTo>
                                <a:pt x="0" y="289"/>
                              </a:lnTo>
                              <a:lnTo>
                                <a:pt x="97" y="297"/>
                              </a:lnTo>
                              <a:lnTo>
                                <a:pt x="123" y="394"/>
                              </a:lnTo>
                              <a:lnTo>
                                <a:pt x="176" y="437"/>
                              </a:lnTo>
                              <a:lnTo>
                                <a:pt x="158" y="359"/>
                              </a:lnTo>
                              <a:lnTo>
                                <a:pt x="141" y="315"/>
                              </a:lnTo>
                              <a:lnTo>
                                <a:pt x="132" y="210"/>
                              </a:lnTo>
                              <a:lnTo>
                                <a:pt x="8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1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2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0" y="1919"/>
                          <a:ext cx="21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0"/>
                            </a:cxn>
                            <a:cxn ang="0">
                              <a:pos x="13" y="0"/>
                            </a:cxn>
                            <a:cxn ang="0">
                              <a:pos x="61" y="51"/>
                            </a:cxn>
                            <a:cxn ang="0">
                              <a:pos x="0" y="60"/>
                            </a:cxn>
                          </a:cxnLst>
                          <a:rect l="0" t="0" r="r" b="b"/>
                          <a:pathLst>
                            <a:path w="61" h="60">
                              <a:moveTo>
                                <a:pt x="0" y="60"/>
                              </a:moveTo>
                              <a:lnTo>
                                <a:pt x="13" y="0"/>
                              </a:lnTo>
                              <a:lnTo>
                                <a:pt x="61" y="51"/>
                              </a:lnTo>
                              <a:lnTo>
                                <a:pt x="0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D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4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4229" y="1752"/>
                    <a:ext cx="124" cy="282"/>
                    <a:chOff x="4229" y="1752"/>
                    <a:chExt cx="124" cy="282"/>
                  </a:xfrm>
                </p:grpSpPr>
                <p:grpSp>
                  <p:nvGrpSpPr>
                    <p:cNvPr id="249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9" y="1752"/>
                      <a:ext cx="74" cy="109"/>
                      <a:chOff x="4229" y="1752"/>
                      <a:chExt cx="74" cy="109"/>
                    </a:xfrm>
                  </p:grpSpPr>
                  <p:grpSp>
                    <p:nvGrpSpPr>
                      <p:cNvPr id="250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32" y="1753"/>
                        <a:ext cx="64" cy="108"/>
                        <a:chOff x="4232" y="1753"/>
                        <a:chExt cx="64" cy="108"/>
                      </a:xfrm>
                    </p:grpSpPr>
                    <p:sp>
                      <p:nvSpPr>
                        <p:cNvPr id="161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2" y="1753"/>
                          <a:ext cx="64" cy="10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91" y="54"/>
                            </a:cxn>
                            <a:cxn ang="0">
                              <a:pos x="194" y="107"/>
                            </a:cxn>
                            <a:cxn ang="0">
                              <a:pos x="187" y="126"/>
                            </a:cxn>
                            <a:cxn ang="0">
                              <a:pos x="194" y="143"/>
                            </a:cxn>
                            <a:cxn ang="0">
                              <a:pos x="192" y="162"/>
                            </a:cxn>
                            <a:cxn ang="0">
                              <a:pos x="190" y="188"/>
                            </a:cxn>
                            <a:cxn ang="0">
                              <a:pos x="187" y="215"/>
                            </a:cxn>
                            <a:cxn ang="0">
                              <a:pos x="188" y="242"/>
                            </a:cxn>
                            <a:cxn ang="0">
                              <a:pos x="176" y="260"/>
                            </a:cxn>
                            <a:cxn ang="0">
                              <a:pos x="159" y="271"/>
                            </a:cxn>
                            <a:cxn ang="0">
                              <a:pos x="165" y="287"/>
                            </a:cxn>
                            <a:cxn ang="0">
                              <a:pos x="133" y="324"/>
                            </a:cxn>
                            <a:cxn ang="0">
                              <a:pos x="28" y="270"/>
                            </a:cxn>
                            <a:cxn ang="0">
                              <a:pos x="23" y="199"/>
                            </a:cxn>
                            <a:cxn ang="0">
                              <a:pos x="19" y="190"/>
                            </a:cxn>
                            <a:cxn ang="0">
                              <a:pos x="14" y="178"/>
                            </a:cxn>
                            <a:cxn ang="0">
                              <a:pos x="6" y="159"/>
                            </a:cxn>
                            <a:cxn ang="0">
                              <a:pos x="0" y="121"/>
                            </a:cxn>
                            <a:cxn ang="0">
                              <a:pos x="12" y="115"/>
                            </a:cxn>
                            <a:cxn ang="0">
                              <a:pos x="9" y="102"/>
                            </a:cxn>
                            <a:cxn ang="0">
                              <a:pos x="9" y="78"/>
                            </a:cxn>
                            <a:cxn ang="0">
                              <a:pos x="10" y="59"/>
                            </a:cxn>
                            <a:cxn ang="0">
                              <a:pos x="19" y="38"/>
                            </a:cxn>
                            <a:cxn ang="0">
                              <a:pos x="29" y="24"/>
                            </a:cxn>
                            <a:cxn ang="0">
                              <a:pos x="48" y="9"/>
                            </a:cxn>
                            <a:cxn ang="0">
                              <a:pos x="68" y="3"/>
                            </a:cxn>
                            <a:cxn ang="0">
                              <a:pos x="90" y="0"/>
                            </a:cxn>
                            <a:cxn ang="0">
                              <a:pos x="112" y="0"/>
                            </a:cxn>
                            <a:cxn ang="0">
                              <a:pos x="134" y="2"/>
                            </a:cxn>
                            <a:cxn ang="0">
                              <a:pos x="152" y="5"/>
                            </a:cxn>
                            <a:cxn ang="0">
                              <a:pos x="171" y="13"/>
                            </a:cxn>
                            <a:cxn ang="0">
                              <a:pos x="181" y="25"/>
                            </a:cxn>
                            <a:cxn ang="0">
                              <a:pos x="185" y="35"/>
                            </a:cxn>
                            <a:cxn ang="0">
                              <a:pos x="191" y="54"/>
                            </a:cxn>
                          </a:cxnLst>
                          <a:rect l="0" t="0" r="r" b="b"/>
                          <a:pathLst>
                            <a:path w="194" h="324">
                              <a:moveTo>
                                <a:pt x="191" y="54"/>
                              </a:moveTo>
                              <a:lnTo>
                                <a:pt x="194" y="107"/>
                              </a:lnTo>
                              <a:lnTo>
                                <a:pt x="187" y="126"/>
                              </a:lnTo>
                              <a:lnTo>
                                <a:pt x="194" y="143"/>
                              </a:lnTo>
                              <a:lnTo>
                                <a:pt x="192" y="162"/>
                              </a:lnTo>
                              <a:lnTo>
                                <a:pt x="190" y="188"/>
                              </a:lnTo>
                              <a:lnTo>
                                <a:pt x="187" y="215"/>
                              </a:lnTo>
                              <a:lnTo>
                                <a:pt x="188" y="242"/>
                              </a:lnTo>
                              <a:lnTo>
                                <a:pt x="176" y="260"/>
                              </a:lnTo>
                              <a:lnTo>
                                <a:pt x="159" y="271"/>
                              </a:lnTo>
                              <a:lnTo>
                                <a:pt x="165" y="287"/>
                              </a:lnTo>
                              <a:lnTo>
                                <a:pt x="133" y="324"/>
                              </a:lnTo>
                              <a:lnTo>
                                <a:pt x="28" y="270"/>
                              </a:lnTo>
                              <a:lnTo>
                                <a:pt x="23" y="199"/>
                              </a:lnTo>
                              <a:lnTo>
                                <a:pt x="19" y="190"/>
                              </a:lnTo>
                              <a:lnTo>
                                <a:pt x="14" y="178"/>
                              </a:lnTo>
                              <a:lnTo>
                                <a:pt x="6" y="159"/>
                              </a:lnTo>
                              <a:lnTo>
                                <a:pt x="0" y="121"/>
                              </a:lnTo>
                              <a:lnTo>
                                <a:pt x="12" y="115"/>
                              </a:lnTo>
                              <a:lnTo>
                                <a:pt x="9" y="102"/>
                              </a:lnTo>
                              <a:lnTo>
                                <a:pt x="9" y="78"/>
                              </a:lnTo>
                              <a:lnTo>
                                <a:pt x="10" y="59"/>
                              </a:lnTo>
                              <a:lnTo>
                                <a:pt x="19" y="38"/>
                              </a:lnTo>
                              <a:lnTo>
                                <a:pt x="29" y="24"/>
                              </a:lnTo>
                              <a:lnTo>
                                <a:pt x="48" y="9"/>
                              </a:lnTo>
                              <a:lnTo>
                                <a:pt x="68" y="3"/>
                              </a:lnTo>
                              <a:lnTo>
                                <a:pt x="90" y="0"/>
                              </a:lnTo>
                              <a:lnTo>
                                <a:pt x="112" y="0"/>
                              </a:lnTo>
                              <a:lnTo>
                                <a:pt x="134" y="2"/>
                              </a:lnTo>
                              <a:lnTo>
                                <a:pt x="152" y="5"/>
                              </a:lnTo>
                              <a:lnTo>
                                <a:pt x="171" y="13"/>
                              </a:lnTo>
                              <a:lnTo>
                                <a:pt x="181" y="25"/>
                              </a:lnTo>
                              <a:lnTo>
                                <a:pt x="185" y="35"/>
                              </a:lnTo>
                              <a:lnTo>
                                <a:pt x="191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51" name="Group 1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38" y="1790"/>
                          <a:ext cx="56" cy="52"/>
                          <a:chOff x="4238" y="1790"/>
                          <a:chExt cx="56" cy="52"/>
                        </a:xfrm>
                      </p:grpSpPr>
                      <p:sp>
                        <p:nvSpPr>
                          <p:cNvPr id="163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8" y="1790"/>
                            <a:ext cx="24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"/>
                              </a:cxn>
                              <a:cxn ang="0">
                                <a:pos x="32" y="0"/>
                              </a:cxn>
                              <a:cxn ang="0">
                                <a:pos x="54" y="2"/>
                              </a:cxn>
                              <a:cxn ang="0">
                                <a:pos x="63" y="7"/>
                              </a:cxn>
                              <a:cxn ang="0">
                                <a:pos x="70" y="8"/>
                              </a:cxn>
                              <a:cxn ang="0">
                                <a:pos x="66" y="16"/>
                              </a:cxn>
                              <a:cxn ang="0">
                                <a:pos x="60" y="23"/>
                              </a:cxn>
                              <a:cxn ang="0">
                                <a:pos x="63" y="29"/>
                              </a:cxn>
                              <a:cxn ang="0">
                                <a:pos x="41" y="24"/>
                              </a:cxn>
                              <a:cxn ang="0">
                                <a:pos x="18" y="26"/>
                              </a:cxn>
                              <a:cxn ang="0">
                                <a:pos x="29" y="21"/>
                              </a:cxn>
                              <a:cxn ang="0">
                                <a:pos x="16" y="16"/>
                              </a:cxn>
                              <a:cxn ang="0">
                                <a:pos x="0" y="4"/>
                              </a:cxn>
                            </a:cxnLst>
                            <a:rect l="0" t="0" r="r" b="b"/>
                            <a:pathLst>
                              <a:path w="70" h="29">
                                <a:moveTo>
                                  <a:pt x="0" y="4"/>
                                </a:moveTo>
                                <a:lnTo>
                                  <a:pt x="32" y="0"/>
                                </a:lnTo>
                                <a:lnTo>
                                  <a:pt x="54" y="2"/>
                                </a:lnTo>
                                <a:lnTo>
                                  <a:pt x="63" y="7"/>
                                </a:lnTo>
                                <a:lnTo>
                                  <a:pt x="70" y="8"/>
                                </a:lnTo>
                                <a:lnTo>
                                  <a:pt x="66" y="16"/>
                                </a:lnTo>
                                <a:lnTo>
                                  <a:pt x="60" y="23"/>
                                </a:lnTo>
                                <a:lnTo>
                                  <a:pt x="63" y="29"/>
                                </a:lnTo>
                                <a:lnTo>
                                  <a:pt x="41" y="24"/>
                                </a:lnTo>
                                <a:lnTo>
                                  <a:pt x="18" y="26"/>
                                </a:lnTo>
                                <a:lnTo>
                                  <a:pt x="29" y="21"/>
                                </a:lnTo>
                                <a:lnTo>
                                  <a:pt x="16" y="16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8" y="1814"/>
                            <a:ext cx="6" cy="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20" y="0"/>
                              </a:cxn>
                              <a:cxn ang="0">
                                <a:pos x="17" y="17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0" h="17">
                                <a:moveTo>
                                  <a:pt x="0" y="0"/>
                                </a:moveTo>
                                <a:lnTo>
                                  <a:pt x="20" y="0"/>
                                </a:lnTo>
                                <a:lnTo>
                                  <a:pt x="17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5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8" y="1815"/>
                            <a:ext cx="36" cy="2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9"/>
                              </a:cxn>
                              <a:cxn ang="0">
                                <a:pos x="21" y="8"/>
                              </a:cxn>
                              <a:cxn ang="0">
                                <a:pos x="46" y="53"/>
                              </a:cxn>
                              <a:cxn ang="0">
                                <a:pos x="107" y="82"/>
                              </a:cxn>
                              <a:cxn ang="0">
                                <a:pos x="44" y="62"/>
                              </a:cxn>
                              <a:cxn ang="0">
                                <a:pos x="19" y="37"/>
                              </a:cxn>
                              <a:cxn ang="0">
                                <a:pos x="6" y="47"/>
                              </a:cxn>
                              <a:cxn ang="0">
                                <a:pos x="0" y="0"/>
                              </a:cxn>
                              <a:cxn ang="0">
                                <a:pos x="9" y="9"/>
                              </a:cxn>
                            </a:cxnLst>
                            <a:rect l="0" t="0" r="r" b="b"/>
                            <a:pathLst>
                              <a:path w="107" h="82">
                                <a:moveTo>
                                  <a:pt x="9" y="9"/>
                                </a:moveTo>
                                <a:lnTo>
                                  <a:pt x="21" y="8"/>
                                </a:lnTo>
                                <a:lnTo>
                                  <a:pt x="46" y="53"/>
                                </a:lnTo>
                                <a:lnTo>
                                  <a:pt x="107" y="82"/>
                                </a:lnTo>
                                <a:lnTo>
                                  <a:pt x="44" y="62"/>
                                </a:lnTo>
                                <a:lnTo>
                                  <a:pt x="19" y="37"/>
                                </a:lnTo>
                                <a:lnTo>
                                  <a:pt x="6" y="47"/>
                                </a:lnTo>
                                <a:lnTo>
                                  <a:pt x="0" y="0"/>
                                </a:lnTo>
                                <a:lnTo>
                                  <a:pt x="9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6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52"/>
                        <a:ext cx="74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208"/>
                          </a:cxn>
                          <a:cxn ang="0">
                            <a:pos x="14" y="185"/>
                          </a:cxn>
                          <a:cxn ang="0">
                            <a:pos x="5" y="154"/>
                          </a:cxn>
                          <a:cxn ang="0">
                            <a:pos x="0" y="111"/>
                          </a:cxn>
                          <a:cxn ang="0">
                            <a:pos x="0" y="68"/>
                          </a:cxn>
                          <a:cxn ang="0">
                            <a:pos x="7" y="36"/>
                          </a:cxn>
                          <a:cxn ang="0">
                            <a:pos x="29" y="14"/>
                          </a:cxn>
                          <a:cxn ang="0">
                            <a:pos x="52" y="4"/>
                          </a:cxn>
                          <a:cxn ang="0">
                            <a:pos x="96" y="0"/>
                          </a:cxn>
                          <a:cxn ang="0">
                            <a:pos x="153" y="3"/>
                          </a:cxn>
                          <a:cxn ang="0">
                            <a:pos x="188" y="14"/>
                          </a:cxn>
                          <a:cxn ang="0">
                            <a:pos x="210" y="19"/>
                          </a:cxn>
                          <a:cxn ang="0">
                            <a:pos x="220" y="19"/>
                          </a:cxn>
                          <a:cxn ang="0">
                            <a:pos x="207" y="32"/>
                          </a:cxn>
                          <a:cxn ang="0">
                            <a:pos x="198" y="54"/>
                          </a:cxn>
                          <a:cxn ang="0">
                            <a:pos x="198" y="63"/>
                          </a:cxn>
                          <a:cxn ang="0">
                            <a:pos x="179" y="49"/>
                          </a:cxn>
                          <a:cxn ang="0">
                            <a:pos x="153" y="48"/>
                          </a:cxn>
                          <a:cxn ang="0">
                            <a:pos x="121" y="45"/>
                          </a:cxn>
                          <a:cxn ang="0">
                            <a:pos x="99" y="45"/>
                          </a:cxn>
                          <a:cxn ang="0">
                            <a:pos x="74" y="45"/>
                          </a:cxn>
                          <a:cxn ang="0">
                            <a:pos x="86" y="51"/>
                          </a:cxn>
                          <a:cxn ang="0">
                            <a:pos x="86" y="64"/>
                          </a:cxn>
                          <a:cxn ang="0">
                            <a:pos x="78" y="80"/>
                          </a:cxn>
                          <a:cxn ang="0">
                            <a:pos x="65" y="100"/>
                          </a:cxn>
                          <a:cxn ang="0">
                            <a:pos x="58" y="125"/>
                          </a:cxn>
                          <a:cxn ang="0">
                            <a:pos x="58" y="154"/>
                          </a:cxn>
                          <a:cxn ang="0">
                            <a:pos x="39" y="137"/>
                          </a:cxn>
                          <a:cxn ang="0">
                            <a:pos x="38" y="124"/>
                          </a:cxn>
                          <a:cxn ang="0">
                            <a:pos x="26" y="119"/>
                          </a:cxn>
                          <a:cxn ang="0">
                            <a:pos x="13" y="121"/>
                          </a:cxn>
                          <a:cxn ang="0">
                            <a:pos x="10" y="128"/>
                          </a:cxn>
                          <a:cxn ang="0">
                            <a:pos x="14" y="168"/>
                          </a:cxn>
                          <a:cxn ang="0">
                            <a:pos x="24" y="185"/>
                          </a:cxn>
                          <a:cxn ang="0">
                            <a:pos x="32" y="208"/>
                          </a:cxn>
                        </a:cxnLst>
                        <a:rect l="0" t="0" r="r" b="b"/>
                        <a:pathLst>
                          <a:path w="220" h="208">
                            <a:moveTo>
                              <a:pt x="32" y="208"/>
                            </a:moveTo>
                            <a:lnTo>
                              <a:pt x="14" y="185"/>
                            </a:lnTo>
                            <a:lnTo>
                              <a:pt x="5" y="154"/>
                            </a:lnTo>
                            <a:lnTo>
                              <a:pt x="0" y="111"/>
                            </a:lnTo>
                            <a:lnTo>
                              <a:pt x="0" y="68"/>
                            </a:lnTo>
                            <a:lnTo>
                              <a:pt x="7" y="36"/>
                            </a:lnTo>
                            <a:lnTo>
                              <a:pt x="29" y="14"/>
                            </a:lnTo>
                            <a:lnTo>
                              <a:pt x="52" y="4"/>
                            </a:lnTo>
                            <a:lnTo>
                              <a:pt x="96" y="0"/>
                            </a:lnTo>
                            <a:lnTo>
                              <a:pt x="153" y="3"/>
                            </a:lnTo>
                            <a:lnTo>
                              <a:pt x="188" y="14"/>
                            </a:lnTo>
                            <a:lnTo>
                              <a:pt x="210" y="19"/>
                            </a:lnTo>
                            <a:lnTo>
                              <a:pt x="220" y="19"/>
                            </a:lnTo>
                            <a:lnTo>
                              <a:pt x="207" y="32"/>
                            </a:lnTo>
                            <a:lnTo>
                              <a:pt x="198" y="54"/>
                            </a:lnTo>
                            <a:lnTo>
                              <a:pt x="198" y="63"/>
                            </a:lnTo>
                            <a:lnTo>
                              <a:pt x="179" y="49"/>
                            </a:lnTo>
                            <a:lnTo>
                              <a:pt x="153" y="48"/>
                            </a:lnTo>
                            <a:lnTo>
                              <a:pt x="121" y="45"/>
                            </a:lnTo>
                            <a:lnTo>
                              <a:pt x="99" y="45"/>
                            </a:lnTo>
                            <a:lnTo>
                              <a:pt x="74" y="45"/>
                            </a:lnTo>
                            <a:lnTo>
                              <a:pt x="86" y="51"/>
                            </a:lnTo>
                            <a:lnTo>
                              <a:pt x="86" y="64"/>
                            </a:lnTo>
                            <a:lnTo>
                              <a:pt x="78" y="80"/>
                            </a:lnTo>
                            <a:lnTo>
                              <a:pt x="65" y="100"/>
                            </a:lnTo>
                            <a:lnTo>
                              <a:pt x="58" y="125"/>
                            </a:lnTo>
                            <a:lnTo>
                              <a:pt x="58" y="154"/>
                            </a:lnTo>
                            <a:lnTo>
                              <a:pt x="39" y="137"/>
                            </a:lnTo>
                            <a:lnTo>
                              <a:pt x="38" y="124"/>
                            </a:lnTo>
                            <a:lnTo>
                              <a:pt x="26" y="119"/>
                            </a:lnTo>
                            <a:lnTo>
                              <a:pt x="13" y="121"/>
                            </a:lnTo>
                            <a:lnTo>
                              <a:pt x="10" y="128"/>
                            </a:lnTo>
                            <a:lnTo>
                              <a:pt x="14" y="168"/>
                            </a:lnTo>
                            <a:lnTo>
                              <a:pt x="24" y="185"/>
                            </a:lnTo>
                            <a:lnTo>
                              <a:pt x="32" y="208"/>
                            </a:lnTo>
                            <a:close/>
                          </a:path>
                        </a:pathLst>
                      </a:custGeom>
                      <a:solidFill>
                        <a:srgbClr val="BF7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8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290" y="1999"/>
                      <a:ext cx="63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90" y="94"/>
                        </a:cxn>
                        <a:cxn ang="0">
                          <a:pos x="146" y="105"/>
                        </a:cxn>
                        <a:cxn ang="0">
                          <a:pos x="83" y="97"/>
                        </a:cxn>
                        <a:cxn ang="0">
                          <a:pos x="31" y="81"/>
                        </a:cxn>
                        <a:cxn ang="0">
                          <a:pos x="0" y="19"/>
                        </a:cxn>
                        <a:cxn ang="0">
                          <a:pos x="87" y="27"/>
                        </a:cxn>
                        <a:cxn ang="0">
                          <a:pos x="80" y="0"/>
                        </a:cxn>
                        <a:cxn ang="0">
                          <a:pos x="120" y="6"/>
                        </a:cxn>
                        <a:cxn ang="0">
                          <a:pos x="159" y="27"/>
                        </a:cxn>
                        <a:cxn ang="0">
                          <a:pos x="175" y="35"/>
                        </a:cxn>
                        <a:cxn ang="0">
                          <a:pos x="190" y="94"/>
                        </a:cxn>
                      </a:cxnLst>
                      <a:rect l="0" t="0" r="r" b="b"/>
                      <a:pathLst>
                        <a:path w="190" h="105">
                          <a:moveTo>
                            <a:pt x="190" y="94"/>
                          </a:moveTo>
                          <a:lnTo>
                            <a:pt x="146" y="105"/>
                          </a:lnTo>
                          <a:lnTo>
                            <a:pt x="83" y="97"/>
                          </a:lnTo>
                          <a:lnTo>
                            <a:pt x="31" y="81"/>
                          </a:lnTo>
                          <a:lnTo>
                            <a:pt x="0" y="19"/>
                          </a:lnTo>
                          <a:lnTo>
                            <a:pt x="87" y="27"/>
                          </a:lnTo>
                          <a:lnTo>
                            <a:pt x="80" y="0"/>
                          </a:lnTo>
                          <a:lnTo>
                            <a:pt x="120" y="6"/>
                          </a:lnTo>
                          <a:lnTo>
                            <a:pt x="159" y="27"/>
                          </a:lnTo>
                          <a:lnTo>
                            <a:pt x="175" y="35"/>
                          </a:lnTo>
                          <a:lnTo>
                            <a:pt x="190" y="94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" name="Freeform 134"/>
                <p:cNvSpPr>
                  <a:spLocks/>
                </p:cNvSpPr>
                <p:nvPr/>
              </p:nvSpPr>
              <p:spPr bwMode="auto">
                <a:xfrm>
                  <a:off x="4582" y="2143"/>
                  <a:ext cx="22" cy="56"/>
                </a:xfrm>
                <a:custGeom>
                  <a:avLst/>
                  <a:gdLst/>
                  <a:ahLst/>
                  <a:cxnLst>
                    <a:cxn ang="0">
                      <a:pos x="62" y="2"/>
                    </a:cxn>
                    <a:cxn ang="0">
                      <a:pos x="65" y="94"/>
                    </a:cxn>
                    <a:cxn ang="0">
                      <a:pos x="32" y="151"/>
                    </a:cxn>
                    <a:cxn ang="0">
                      <a:pos x="14" y="168"/>
                    </a:cxn>
                    <a:cxn ang="0">
                      <a:pos x="17" y="88"/>
                    </a:cxn>
                    <a:cxn ang="0">
                      <a:pos x="10" y="97"/>
                    </a:cxn>
                    <a:cxn ang="0">
                      <a:pos x="1" y="123"/>
                    </a:cxn>
                    <a:cxn ang="0">
                      <a:pos x="0" y="94"/>
                    </a:cxn>
                    <a:cxn ang="0">
                      <a:pos x="9" y="44"/>
                    </a:cxn>
                    <a:cxn ang="0">
                      <a:pos x="30" y="0"/>
                    </a:cxn>
                    <a:cxn ang="0">
                      <a:pos x="62" y="2"/>
                    </a:cxn>
                  </a:cxnLst>
                  <a:rect l="0" t="0" r="r" b="b"/>
                  <a:pathLst>
                    <a:path w="65" h="168">
                      <a:moveTo>
                        <a:pt x="62" y="2"/>
                      </a:moveTo>
                      <a:lnTo>
                        <a:pt x="65" y="94"/>
                      </a:lnTo>
                      <a:lnTo>
                        <a:pt x="32" y="151"/>
                      </a:lnTo>
                      <a:lnTo>
                        <a:pt x="14" y="168"/>
                      </a:lnTo>
                      <a:lnTo>
                        <a:pt x="17" y="88"/>
                      </a:lnTo>
                      <a:lnTo>
                        <a:pt x="10" y="97"/>
                      </a:lnTo>
                      <a:lnTo>
                        <a:pt x="1" y="123"/>
                      </a:lnTo>
                      <a:lnTo>
                        <a:pt x="0" y="94"/>
                      </a:lnTo>
                      <a:lnTo>
                        <a:pt x="9" y="44"/>
                      </a:lnTo>
                      <a:lnTo>
                        <a:pt x="30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F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srgbClr val="747474"/>
                    </a:solidFill>
                  </a:endParaRPr>
                </a:p>
              </p:txBody>
            </p:sp>
            <p:sp>
              <p:nvSpPr>
                <p:cNvPr id="21" name="Freeform 135"/>
                <p:cNvSpPr>
                  <a:spLocks/>
                </p:cNvSpPr>
                <p:nvPr/>
              </p:nvSpPr>
              <p:spPr bwMode="auto">
                <a:xfrm>
                  <a:off x="4473" y="2129"/>
                  <a:ext cx="24" cy="53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73" y="83"/>
                    </a:cxn>
                    <a:cxn ang="0">
                      <a:pos x="36" y="159"/>
                    </a:cxn>
                    <a:cxn ang="0">
                      <a:pos x="22" y="150"/>
                    </a:cxn>
                    <a:cxn ang="0">
                      <a:pos x="0" y="143"/>
                    </a:cxn>
                    <a:cxn ang="0">
                      <a:pos x="9" y="118"/>
                    </a:cxn>
                    <a:cxn ang="0">
                      <a:pos x="12" y="89"/>
                    </a:cxn>
                    <a:cxn ang="0">
                      <a:pos x="0" y="58"/>
                    </a:cxn>
                    <a:cxn ang="0">
                      <a:pos x="9" y="5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73" h="159">
                      <a:moveTo>
                        <a:pt x="52" y="0"/>
                      </a:moveTo>
                      <a:lnTo>
                        <a:pt x="73" y="83"/>
                      </a:lnTo>
                      <a:lnTo>
                        <a:pt x="36" y="159"/>
                      </a:lnTo>
                      <a:lnTo>
                        <a:pt x="22" y="150"/>
                      </a:lnTo>
                      <a:lnTo>
                        <a:pt x="0" y="143"/>
                      </a:lnTo>
                      <a:lnTo>
                        <a:pt x="9" y="118"/>
                      </a:lnTo>
                      <a:lnTo>
                        <a:pt x="12" y="89"/>
                      </a:lnTo>
                      <a:lnTo>
                        <a:pt x="0" y="58"/>
                      </a:lnTo>
                      <a:lnTo>
                        <a:pt x="9" y="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srgbClr val="747474"/>
                    </a:solidFill>
                  </a:endParaRPr>
                </a:p>
              </p:txBody>
            </p:sp>
            <p:grpSp>
              <p:nvGrpSpPr>
                <p:cNvPr id="252" name="Group 136"/>
                <p:cNvGrpSpPr>
                  <a:grpSpLocks/>
                </p:cNvGrpSpPr>
                <p:nvPr/>
              </p:nvGrpSpPr>
              <p:grpSpPr bwMode="auto">
                <a:xfrm>
                  <a:off x="4674" y="1797"/>
                  <a:ext cx="148" cy="676"/>
                  <a:chOff x="4674" y="1797"/>
                  <a:chExt cx="148" cy="676"/>
                </a:xfrm>
              </p:grpSpPr>
              <p:sp>
                <p:nvSpPr>
                  <p:cNvPr id="140" name="Freeform 137"/>
                  <p:cNvSpPr>
                    <a:spLocks/>
                  </p:cNvSpPr>
                  <p:nvPr/>
                </p:nvSpPr>
                <p:spPr bwMode="auto">
                  <a:xfrm>
                    <a:off x="4704" y="2256"/>
                    <a:ext cx="79" cy="197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47" y="70"/>
                      </a:cxn>
                      <a:cxn ang="0">
                        <a:pos x="43" y="150"/>
                      </a:cxn>
                      <a:cxn ang="0">
                        <a:pos x="43" y="228"/>
                      </a:cxn>
                      <a:cxn ang="0">
                        <a:pos x="47" y="301"/>
                      </a:cxn>
                      <a:cxn ang="0">
                        <a:pos x="49" y="360"/>
                      </a:cxn>
                      <a:cxn ang="0">
                        <a:pos x="49" y="434"/>
                      </a:cxn>
                      <a:cxn ang="0">
                        <a:pos x="44" y="465"/>
                      </a:cxn>
                      <a:cxn ang="0">
                        <a:pos x="12" y="556"/>
                      </a:cxn>
                      <a:cxn ang="0">
                        <a:pos x="0" y="590"/>
                      </a:cxn>
                      <a:cxn ang="0">
                        <a:pos x="52" y="591"/>
                      </a:cxn>
                      <a:cxn ang="0">
                        <a:pos x="73" y="551"/>
                      </a:cxn>
                      <a:cxn ang="0">
                        <a:pos x="88" y="504"/>
                      </a:cxn>
                      <a:cxn ang="0">
                        <a:pos x="97" y="430"/>
                      </a:cxn>
                      <a:cxn ang="0">
                        <a:pos x="126" y="228"/>
                      </a:cxn>
                      <a:cxn ang="0">
                        <a:pos x="136" y="172"/>
                      </a:cxn>
                      <a:cxn ang="0">
                        <a:pos x="129" y="281"/>
                      </a:cxn>
                      <a:cxn ang="0">
                        <a:pos x="138" y="348"/>
                      </a:cxn>
                      <a:cxn ang="0">
                        <a:pos x="141" y="411"/>
                      </a:cxn>
                      <a:cxn ang="0">
                        <a:pos x="135" y="468"/>
                      </a:cxn>
                      <a:cxn ang="0">
                        <a:pos x="139" y="495"/>
                      </a:cxn>
                      <a:cxn ang="0">
                        <a:pos x="171" y="581"/>
                      </a:cxn>
                      <a:cxn ang="0">
                        <a:pos x="200" y="583"/>
                      </a:cxn>
                      <a:cxn ang="0">
                        <a:pos x="215" y="583"/>
                      </a:cxn>
                      <a:cxn ang="0">
                        <a:pos x="232" y="565"/>
                      </a:cxn>
                      <a:cxn ang="0">
                        <a:pos x="189" y="468"/>
                      </a:cxn>
                      <a:cxn ang="0">
                        <a:pos x="211" y="263"/>
                      </a:cxn>
                      <a:cxn ang="0">
                        <a:pos x="219" y="167"/>
                      </a:cxn>
                      <a:cxn ang="0">
                        <a:pos x="237" y="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237" h="591">
                        <a:moveTo>
                          <a:pt x="53" y="0"/>
                        </a:moveTo>
                        <a:lnTo>
                          <a:pt x="47" y="70"/>
                        </a:lnTo>
                        <a:lnTo>
                          <a:pt x="43" y="150"/>
                        </a:lnTo>
                        <a:lnTo>
                          <a:pt x="43" y="228"/>
                        </a:lnTo>
                        <a:lnTo>
                          <a:pt x="47" y="301"/>
                        </a:lnTo>
                        <a:lnTo>
                          <a:pt x="49" y="360"/>
                        </a:lnTo>
                        <a:lnTo>
                          <a:pt x="49" y="434"/>
                        </a:lnTo>
                        <a:lnTo>
                          <a:pt x="44" y="465"/>
                        </a:lnTo>
                        <a:lnTo>
                          <a:pt x="12" y="556"/>
                        </a:lnTo>
                        <a:lnTo>
                          <a:pt x="0" y="590"/>
                        </a:lnTo>
                        <a:lnTo>
                          <a:pt x="52" y="591"/>
                        </a:lnTo>
                        <a:lnTo>
                          <a:pt x="73" y="551"/>
                        </a:lnTo>
                        <a:lnTo>
                          <a:pt x="88" y="504"/>
                        </a:lnTo>
                        <a:lnTo>
                          <a:pt x="97" y="430"/>
                        </a:lnTo>
                        <a:lnTo>
                          <a:pt x="126" y="228"/>
                        </a:lnTo>
                        <a:lnTo>
                          <a:pt x="136" y="172"/>
                        </a:lnTo>
                        <a:lnTo>
                          <a:pt x="129" y="281"/>
                        </a:lnTo>
                        <a:lnTo>
                          <a:pt x="138" y="348"/>
                        </a:lnTo>
                        <a:lnTo>
                          <a:pt x="141" y="411"/>
                        </a:lnTo>
                        <a:lnTo>
                          <a:pt x="135" y="468"/>
                        </a:lnTo>
                        <a:lnTo>
                          <a:pt x="139" y="495"/>
                        </a:lnTo>
                        <a:lnTo>
                          <a:pt x="171" y="581"/>
                        </a:lnTo>
                        <a:lnTo>
                          <a:pt x="200" y="583"/>
                        </a:lnTo>
                        <a:lnTo>
                          <a:pt x="215" y="583"/>
                        </a:lnTo>
                        <a:lnTo>
                          <a:pt x="232" y="565"/>
                        </a:lnTo>
                        <a:lnTo>
                          <a:pt x="189" y="468"/>
                        </a:lnTo>
                        <a:lnTo>
                          <a:pt x="211" y="263"/>
                        </a:lnTo>
                        <a:lnTo>
                          <a:pt x="219" y="167"/>
                        </a:lnTo>
                        <a:lnTo>
                          <a:pt x="237" y="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253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76" y="2011"/>
                    <a:ext cx="143" cy="196"/>
                    <a:chOff x="4676" y="2011"/>
                    <a:chExt cx="143" cy="196"/>
                  </a:xfrm>
                </p:grpSpPr>
                <p:sp>
                  <p:nvSpPr>
                    <p:cNvPr id="15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76" y="2016"/>
                      <a:ext cx="39" cy="19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130"/>
                        </a:cxn>
                        <a:cxn ang="0">
                          <a:pos x="19" y="307"/>
                        </a:cxn>
                        <a:cxn ang="0">
                          <a:pos x="35" y="462"/>
                        </a:cxn>
                        <a:cxn ang="0">
                          <a:pos x="64" y="555"/>
                        </a:cxn>
                        <a:cxn ang="0">
                          <a:pos x="77" y="573"/>
                        </a:cxn>
                        <a:cxn ang="0">
                          <a:pos x="86" y="547"/>
                        </a:cxn>
                        <a:cxn ang="0">
                          <a:pos x="90" y="481"/>
                        </a:cxn>
                        <a:cxn ang="0">
                          <a:pos x="117" y="463"/>
                        </a:cxn>
                        <a:cxn ang="0">
                          <a:pos x="82" y="411"/>
                        </a:cxn>
                        <a:cxn ang="0">
                          <a:pos x="58" y="380"/>
                        </a:cxn>
                        <a:cxn ang="0">
                          <a:pos x="61" y="117"/>
                        </a:cxn>
                        <a:cxn ang="0">
                          <a:pos x="73" y="1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117" h="573">
                          <a:moveTo>
                            <a:pt x="6" y="0"/>
                          </a:moveTo>
                          <a:lnTo>
                            <a:pt x="0" y="130"/>
                          </a:lnTo>
                          <a:lnTo>
                            <a:pt x="19" y="307"/>
                          </a:lnTo>
                          <a:lnTo>
                            <a:pt x="35" y="462"/>
                          </a:lnTo>
                          <a:lnTo>
                            <a:pt x="64" y="555"/>
                          </a:lnTo>
                          <a:lnTo>
                            <a:pt x="77" y="573"/>
                          </a:lnTo>
                          <a:lnTo>
                            <a:pt x="86" y="547"/>
                          </a:lnTo>
                          <a:lnTo>
                            <a:pt x="90" y="481"/>
                          </a:lnTo>
                          <a:lnTo>
                            <a:pt x="117" y="463"/>
                          </a:lnTo>
                          <a:lnTo>
                            <a:pt x="82" y="411"/>
                          </a:lnTo>
                          <a:lnTo>
                            <a:pt x="58" y="380"/>
                          </a:lnTo>
                          <a:lnTo>
                            <a:pt x="61" y="117"/>
                          </a:lnTo>
                          <a:lnTo>
                            <a:pt x="73" y="1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54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85" y="2011"/>
                      <a:ext cx="34" cy="178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14"/>
                        </a:cxn>
                        <a:cxn ang="0">
                          <a:pos x="43" y="111"/>
                        </a:cxn>
                        <a:cxn ang="0">
                          <a:pos x="42" y="340"/>
                        </a:cxn>
                        <a:cxn ang="0">
                          <a:pos x="0" y="436"/>
                        </a:cxn>
                        <a:cxn ang="0">
                          <a:pos x="10" y="444"/>
                        </a:cxn>
                        <a:cxn ang="0">
                          <a:pos x="0" y="494"/>
                        </a:cxn>
                        <a:cxn ang="0">
                          <a:pos x="8" y="535"/>
                        </a:cxn>
                        <a:cxn ang="0">
                          <a:pos x="42" y="469"/>
                        </a:cxn>
                        <a:cxn ang="0">
                          <a:pos x="73" y="351"/>
                        </a:cxn>
                        <a:cxn ang="0">
                          <a:pos x="102" y="89"/>
                        </a:cxn>
                        <a:cxn ang="0">
                          <a:pos x="89" y="0"/>
                        </a:cxn>
                        <a:cxn ang="0">
                          <a:pos x="29" y="14"/>
                        </a:cxn>
                      </a:cxnLst>
                      <a:rect l="0" t="0" r="r" b="b"/>
                      <a:pathLst>
                        <a:path w="102" h="535">
                          <a:moveTo>
                            <a:pt x="29" y="14"/>
                          </a:moveTo>
                          <a:lnTo>
                            <a:pt x="43" y="111"/>
                          </a:lnTo>
                          <a:lnTo>
                            <a:pt x="42" y="340"/>
                          </a:lnTo>
                          <a:lnTo>
                            <a:pt x="0" y="436"/>
                          </a:lnTo>
                          <a:lnTo>
                            <a:pt x="10" y="444"/>
                          </a:lnTo>
                          <a:lnTo>
                            <a:pt x="0" y="494"/>
                          </a:lnTo>
                          <a:lnTo>
                            <a:pt x="8" y="535"/>
                          </a:lnTo>
                          <a:lnTo>
                            <a:pt x="42" y="469"/>
                          </a:lnTo>
                          <a:lnTo>
                            <a:pt x="73" y="351"/>
                          </a:lnTo>
                          <a:lnTo>
                            <a:pt x="102" y="89"/>
                          </a:lnTo>
                          <a:lnTo>
                            <a:pt x="89" y="0"/>
                          </a:lnTo>
                          <a:lnTo>
                            <a:pt x="29" y="14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>
                    <a:off x="4728" y="1809"/>
                    <a:ext cx="49" cy="90"/>
                  </a:xfrm>
                  <a:custGeom>
                    <a:avLst/>
                    <a:gdLst/>
                    <a:ahLst/>
                    <a:cxnLst>
                      <a:cxn ang="0">
                        <a:pos x="22" y="270"/>
                      </a:cxn>
                      <a:cxn ang="0">
                        <a:pos x="22" y="229"/>
                      </a:cxn>
                      <a:cxn ang="0">
                        <a:pos x="4" y="181"/>
                      </a:cxn>
                      <a:cxn ang="0">
                        <a:pos x="0" y="149"/>
                      </a:cxn>
                      <a:cxn ang="0">
                        <a:pos x="0" y="125"/>
                      </a:cxn>
                      <a:cxn ang="0">
                        <a:pos x="0" y="90"/>
                      </a:cxn>
                      <a:cxn ang="0">
                        <a:pos x="4" y="61"/>
                      </a:cxn>
                      <a:cxn ang="0">
                        <a:pos x="12" y="42"/>
                      </a:cxn>
                      <a:cxn ang="0">
                        <a:pos x="22" y="25"/>
                      </a:cxn>
                      <a:cxn ang="0">
                        <a:pos x="35" y="12"/>
                      </a:cxn>
                      <a:cxn ang="0">
                        <a:pos x="55" y="1"/>
                      </a:cxn>
                      <a:cxn ang="0">
                        <a:pos x="79" y="0"/>
                      </a:cxn>
                      <a:cxn ang="0">
                        <a:pos x="99" y="3"/>
                      </a:cxn>
                      <a:cxn ang="0">
                        <a:pos x="117" y="10"/>
                      </a:cxn>
                      <a:cxn ang="0">
                        <a:pos x="130" y="25"/>
                      </a:cxn>
                      <a:cxn ang="0">
                        <a:pos x="140" y="42"/>
                      </a:cxn>
                      <a:cxn ang="0">
                        <a:pos x="147" y="63"/>
                      </a:cxn>
                      <a:cxn ang="0">
                        <a:pos x="146" y="109"/>
                      </a:cxn>
                      <a:cxn ang="0">
                        <a:pos x="140" y="146"/>
                      </a:cxn>
                      <a:cxn ang="0">
                        <a:pos x="134" y="186"/>
                      </a:cxn>
                      <a:cxn ang="0">
                        <a:pos x="123" y="207"/>
                      </a:cxn>
                      <a:cxn ang="0">
                        <a:pos x="112" y="224"/>
                      </a:cxn>
                      <a:cxn ang="0">
                        <a:pos x="106" y="236"/>
                      </a:cxn>
                      <a:cxn ang="0">
                        <a:pos x="101" y="270"/>
                      </a:cxn>
                      <a:cxn ang="0">
                        <a:pos x="22" y="270"/>
                      </a:cxn>
                    </a:cxnLst>
                    <a:rect l="0" t="0" r="r" b="b"/>
                    <a:pathLst>
                      <a:path w="147" h="270">
                        <a:moveTo>
                          <a:pt x="22" y="270"/>
                        </a:moveTo>
                        <a:lnTo>
                          <a:pt x="22" y="229"/>
                        </a:lnTo>
                        <a:lnTo>
                          <a:pt x="4" y="181"/>
                        </a:lnTo>
                        <a:lnTo>
                          <a:pt x="0" y="149"/>
                        </a:lnTo>
                        <a:lnTo>
                          <a:pt x="0" y="125"/>
                        </a:lnTo>
                        <a:lnTo>
                          <a:pt x="0" y="90"/>
                        </a:lnTo>
                        <a:lnTo>
                          <a:pt x="4" y="61"/>
                        </a:lnTo>
                        <a:lnTo>
                          <a:pt x="12" y="42"/>
                        </a:lnTo>
                        <a:lnTo>
                          <a:pt x="22" y="25"/>
                        </a:lnTo>
                        <a:lnTo>
                          <a:pt x="35" y="12"/>
                        </a:lnTo>
                        <a:lnTo>
                          <a:pt x="55" y="1"/>
                        </a:lnTo>
                        <a:lnTo>
                          <a:pt x="79" y="0"/>
                        </a:lnTo>
                        <a:lnTo>
                          <a:pt x="99" y="3"/>
                        </a:lnTo>
                        <a:lnTo>
                          <a:pt x="117" y="10"/>
                        </a:lnTo>
                        <a:lnTo>
                          <a:pt x="130" y="25"/>
                        </a:lnTo>
                        <a:lnTo>
                          <a:pt x="140" y="42"/>
                        </a:lnTo>
                        <a:lnTo>
                          <a:pt x="147" y="63"/>
                        </a:lnTo>
                        <a:lnTo>
                          <a:pt x="146" y="109"/>
                        </a:lnTo>
                        <a:lnTo>
                          <a:pt x="140" y="146"/>
                        </a:lnTo>
                        <a:lnTo>
                          <a:pt x="134" y="186"/>
                        </a:lnTo>
                        <a:lnTo>
                          <a:pt x="123" y="207"/>
                        </a:lnTo>
                        <a:lnTo>
                          <a:pt x="112" y="224"/>
                        </a:lnTo>
                        <a:lnTo>
                          <a:pt x="106" y="236"/>
                        </a:lnTo>
                        <a:lnTo>
                          <a:pt x="101" y="270"/>
                        </a:lnTo>
                        <a:lnTo>
                          <a:pt x="22" y="27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sp>
                <p:nvSpPr>
                  <p:cNvPr id="143" name="Freeform 142"/>
                  <p:cNvSpPr>
                    <a:spLocks/>
                  </p:cNvSpPr>
                  <p:nvPr/>
                </p:nvSpPr>
                <p:spPr bwMode="auto">
                  <a:xfrm>
                    <a:off x="4706" y="1797"/>
                    <a:ext cx="90" cy="74"/>
                  </a:xfrm>
                  <a:custGeom>
                    <a:avLst/>
                    <a:gdLst/>
                    <a:ahLst/>
                    <a:cxnLst>
                      <a:cxn ang="0">
                        <a:pos x="27" y="219"/>
                      </a:cxn>
                      <a:cxn ang="0">
                        <a:pos x="16" y="223"/>
                      </a:cxn>
                      <a:cxn ang="0">
                        <a:pos x="0" y="216"/>
                      </a:cxn>
                      <a:cxn ang="0">
                        <a:pos x="7" y="179"/>
                      </a:cxn>
                      <a:cxn ang="0">
                        <a:pos x="16" y="136"/>
                      </a:cxn>
                      <a:cxn ang="0">
                        <a:pos x="33" y="86"/>
                      </a:cxn>
                      <a:cxn ang="0">
                        <a:pos x="44" y="58"/>
                      </a:cxn>
                      <a:cxn ang="0">
                        <a:pos x="54" y="35"/>
                      </a:cxn>
                      <a:cxn ang="0">
                        <a:pos x="77" y="13"/>
                      </a:cxn>
                      <a:cxn ang="0">
                        <a:pos x="119" y="4"/>
                      </a:cxn>
                      <a:cxn ang="0">
                        <a:pos x="154" y="0"/>
                      </a:cxn>
                      <a:cxn ang="0">
                        <a:pos x="207" y="22"/>
                      </a:cxn>
                      <a:cxn ang="0">
                        <a:pos x="227" y="47"/>
                      </a:cxn>
                      <a:cxn ang="0">
                        <a:pos x="245" y="92"/>
                      </a:cxn>
                      <a:cxn ang="0">
                        <a:pos x="262" y="144"/>
                      </a:cxn>
                      <a:cxn ang="0">
                        <a:pos x="270" y="189"/>
                      </a:cxn>
                      <a:cxn ang="0">
                        <a:pos x="267" y="208"/>
                      </a:cxn>
                      <a:cxn ang="0">
                        <a:pos x="242" y="211"/>
                      </a:cxn>
                      <a:cxn ang="0">
                        <a:pos x="223" y="216"/>
                      </a:cxn>
                      <a:cxn ang="0">
                        <a:pos x="197" y="220"/>
                      </a:cxn>
                      <a:cxn ang="0">
                        <a:pos x="204" y="175"/>
                      </a:cxn>
                      <a:cxn ang="0">
                        <a:pos x="204" y="149"/>
                      </a:cxn>
                      <a:cxn ang="0">
                        <a:pos x="203" y="125"/>
                      </a:cxn>
                      <a:cxn ang="0">
                        <a:pos x="204" y="93"/>
                      </a:cxn>
                      <a:cxn ang="0">
                        <a:pos x="173" y="80"/>
                      </a:cxn>
                      <a:cxn ang="0">
                        <a:pos x="165" y="52"/>
                      </a:cxn>
                      <a:cxn ang="0">
                        <a:pos x="138" y="71"/>
                      </a:cxn>
                      <a:cxn ang="0">
                        <a:pos x="102" y="106"/>
                      </a:cxn>
                      <a:cxn ang="0">
                        <a:pos x="116" y="89"/>
                      </a:cxn>
                      <a:cxn ang="0">
                        <a:pos x="86" y="115"/>
                      </a:cxn>
                      <a:cxn ang="0">
                        <a:pos x="86" y="157"/>
                      </a:cxn>
                      <a:cxn ang="0">
                        <a:pos x="93" y="178"/>
                      </a:cxn>
                      <a:cxn ang="0">
                        <a:pos x="102" y="195"/>
                      </a:cxn>
                      <a:cxn ang="0">
                        <a:pos x="109" y="222"/>
                      </a:cxn>
                      <a:cxn ang="0">
                        <a:pos x="77" y="222"/>
                      </a:cxn>
                      <a:cxn ang="0">
                        <a:pos x="92" y="222"/>
                      </a:cxn>
                      <a:cxn ang="0">
                        <a:pos x="46" y="216"/>
                      </a:cxn>
                      <a:cxn ang="0">
                        <a:pos x="44" y="216"/>
                      </a:cxn>
                      <a:cxn ang="0">
                        <a:pos x="27" y="219"/>
                      </a:cxn>
                    </a:cxnLst>
                    <a:rect l="0" t="0" r="r" b="b"/>
                    <a:pathLst>
                      <a:path w="270" h="223">
                        <a:moveTo>
                          <a:pt x="27" y="219"/>
                        </a:moveTo>
                        <a:lnTo>
                          <a:pt x="16" y="223"/>
                        </a:lnTo>
                        <a:lnTo>
                          <a:pt x="0" y="216"/>
                        </a:lnTo>
                        <a:lnTo>
                          <a:pt x="7" y="179"/>
                        </a:lnTo>
                        <a:lnTo>
                          <a:pt x="16" y="136"/>
                        </a:lnTo>
                        <a:lnTo>
                          <a:pt x="33" y="86"/>
                        </a:lnTo>
                        <a:lnTo>
                          <a:pt x="44" y="58"/>
                        </a:lnTo>
                        <a:lnTo>
                          <a:pt x="54" y="35"/>
                        </a:lnTo>
                        <a:lnTo>
                          <a:pt x="77" y="13"/>
                        </a:lnTo>
                        <a:lnTo>
                          <a:pt x="119" y="4"/>
                        </a:lnTo>
                        <a:lnTo>
                          <a:pt x="154" y="0"/>
                        </a:lnTo>
                        <a:lnTo>
                          <a:pt x="207" y="22"/>
                        </a:lnTo>
                        <a:lnTo>
                          <a:pt x="227" y="47"/>
                        </a:lnTo>
                        <a:lnTo>
                          <a:pt x="245" y="92"/>
                        </a:lnTo>
                        <a:lnTo>
                          <a:pt x="262" y="144"/>
                        </a:lnTo>
                        <a:lnTo>
                          <a:pt x="270" y="189"/>
                        </a:lnTo>
                        <a:lnTo>
                          <a:pt x="267" y="208"/>
                        </a:lnTo>
                        <a:lnTo>
                          <a:pt x="242" y="211"/>
                        </a:lnTo>
                        <a:lnTo>
                          <a:pt x="223" y="216"/>
                        </a:lnTo>
                        <a:lnTo>
                          <a:pt x="197" y="220"/>
                        </a:lnTo>
                        <a:lnTo>
                          <a:pt x="204" y="175"/>
                        </a:lnTo>
                        <a:lnTo>
                          <a:pt x="204" y="149"/>
                        </a:lnTo>
                        <a:lnTo>
                          <a:pt x="203" y="125"/>
                        </a:lnTo>
                        <a:lnTo>
                          <a:pt x="204" y="93"/>
                        </a:lnTo>
                        <a:lnTo>
                          <a:pt x="173" y="80"/>
                        </a:lnTo>
                        <a:lnTo>
                          <a:pt x="165" y="52"/>
                        </a:lnTo>
                        <a:lnTo>
                          <a:pt x="138" y="71"/>
                        </a:lnTo>
                        <a:lnTo>
                          <a:pt x="102" y="106"/>
                        </a:lnTo>
                        <a:lnTo>
                          <a:pt x="116" y="89"/>
                        </a:lnTo>
                        <a:lnTo>
                          <a:pt x="86" y="115"/>
                        </a:lnTo>
                        <a:lnTo>
                          <a:pt x="86" y="157"/>
                        </a:lnTo>
                        <a:lnTo>
                          <a:pt x="93" y="178"/>
                        </a:lnTo>
                        <a:lnTo>
                          <a:pt x="102" y="195"/>
                        </a:lnTo>
                        <a:lnTo>
                          <a:pt x="109" y="222"/>
                        </a:lnTo>
                        <a:lnTo>
                          <a:pt x="77" y="222"/>
                        </a:lnTo>
                        <a:lnTo>
                          <a:pt x="92" y="222"/>
                        </a:lnTo>
                        <a:lnTo>
                          <a:pt x="46" y="216"/>
                        </a:lnTo>
                        <a:lnTo>
                          <a:pt x="44" y="216"/>
                        </a:lnTo>
                        <a:lnTo>
                          <a:pt x="27" y="2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sp>
                <p:nvSpPr>
                  <p:cNvPr id="144" name="Freeform 143"/>
                  <p:cNvSpPr>
                    <a:spLocks/>
                  </p:cNvSpPr>
                  <p:nvPr/>
                </p:nvSpPr>
                <p:spPr bwMode="auto">
                  <a:xfrm>
                    <a:off x="4674" y="1899"/>
                    <a:ext cx="148" cy="363"/>
                  </a:xfrm>
                  <a:custGeom>
                    <a:avLst/>
                    <a:gdLst/>
                    <a:ahLst/>
                    <a:cxnLst>
                      <a:cxn ang="0">
                        <a:pos x="179" y="0"/>
                      </a:cxn>
                      <a:cxn ang="0">
                        <a:pos x="70" y="60"/>
                      </a:cxn>
                      <a:cxn ang="0">
                        <a:pos x="57" y="79"/>
                      </a:cxn>
                      <a:cxn ang="0">
                        <a:pos x="0" y="356"/>
                      </a:cxn>
                      <a:cxn ang="0">
                        <a:pos x="85" y="367"/>
                      </a:cxn>
                      <a:cxn ang="0">
                        <a:pos x="96" y="298"/>
                      </a:cxn>
                      <a:cxn ang="0">
                        <a:pos x="128" y="445"/>
                      </a:cxn>
                      <a:cxn ang="0">
                        <a:pos x="74" y="771"/>
                      </a:cxn>
                      <a:cxn ang="0">
                        <a:pos x="102" y="1088"/>
                      </a:cxn>
                      <a:cxn ang="0">
                        <a:pos x="134" y="1091"/>
                      </a:cxn>
                      <a:cxn ang="0">
                        <a:pos x="181" y="1086"/>
                      </a:cxn>
                      <a:cxn ang="0">
                        <a:pos x="248" y="1082"/>
                      </a:cxn>
                      <a:cxn ang="0">
                        <a:pos x="306" y="1082"/>
                      </a:cxn>
                      <a:cxn ang="0">
                        <a:pos x="356" y="1083"/>
                      </a:cxn>
                      <a:cxn ang="0">
                        <a:pos x="375" y="628"/>
                      </a:cxn>
                      <a:cxn ang="0">
                        <a:pos x="325" y="429"/>
                      </a:cxn>
                      <a:cxn ang="0">
                        <a:pos x="344" y="318"/>
                      </a:cxn>
                      <a:cxn ang="0">
                        <a:pos x="356" y="359"/>
                      </a:cxn>
                      <a:cxn ang="0">
                        <a:pos x="445" y="335"/>
                      </a:cxn>
                      <a:cxn ang="0">
                        <a:pos x="376" y="76"/>
                      </a:cxn>
                      <a:cxn ang="0">
                        <a:pos x="264" y="0"/>
                      </a:cxn>
                      <a:cxn ang="0">
                        <a:pos x="179" y="0"/>
                      </a:cxn>
                    </a:cxnLst>
                    <a:rect l="0" t="0" r="r" b="b"/>
                    <a:pathLst>
                      <a:path w="445" h="1091">
                        <a:moveTo>
                          <a:pt x="179" y="0"/>
                        </a:moveTo>
                        <a:lnTo>
                          <a:pt x="70" y="60"/>
                        </a:lnTo>
                        <a:lnTo>
                          <a:pt x="57" y="79"/>
                        </a:lnTo>
                        <a:lnTo>
                          <a:pt x="0" y="356"/>
                        </a:lnTo>
                        <a:lnTo>
                          <a:pt x="85" y="367"/>
                        </a:lnTo>
                        <a:lnTo>
                          <a:pt x="96" y="298"/>
                        </a:lnTo>
                        <a:lnTo>
                          <a:pt x="128" y="445"/>
                        </a:lnTo>
                        <a:lnTo>
                          <a:pt x="74" y="771"/>
                        </a:lnTo>
                        <a:lnTo>
                          <a:pt x="102" y="1088"/>
                        </a:lnTo>
                        <a:lnTo>
                          <a:pt x="134" y="1091"/>
                        </a:lnTo>
                        <a:lnTo>
                          <a:pt x="181" y="1086"/>
                        </a:lnTo>
                        <a:lnTo>
                          <a:pt x="248" y="1082"/>
                        </a:lnTo>
                        <a:lnTo>
                          <a:pt x="306" y="1082"/>
                        </a:lnTo>
                        <a:lnTo>
                          <a:pt x="356" y="1083"/>
                        </a:lnTo>
                        <a:lnTo>
                          <a:pt x="375" y="628"/>
                        </a:lnTo>
                        <a:lnTo>
                          <a:pt x="325" y="429"/>
                        </a:lnTo>
                        <a:lnTo>
                          <a:pt x="344" y="318"/>
                        </a:lnTo>
                        <a:lnTo>
                          <a:pt x="356" y="359"/>
                        </a:lnTo>
                        <a:lnTo>
                          <a:pt x="445" y="335"/>
                        </a:lnTo>
                        <a:lnTo>
                          <a:pt x="376" y="76"/>
                        </a:lnTo>
                        <a:lnTo>
                          <a:pt x="264" y="0"/>
                        </a:ln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1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254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4717" y="1900"/>
                    <a:ext cx="64" cy="147"/>
                    <a:chOff x="4717" y="1900"/>
                    <a:chExt cx="64" cy="147"/>
                  </a:xfrm>
                </p:grpSpPr>
                <p:sp>
                  <p:nvSpPr>
                    <p:cNvPr id="150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32" y="1900"/>
                      <a:ext cx="33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22" y="53"/>
                        </a:cxn>
                        <a:cxn ang="0">
                          <a:pos x="51" y="0"/>
                        </a:cxn>
                        <a:cxn ang="0">
                          <a:pos x="80" y="53"/>
                        </a:cxn>
                        <a:cxn ang="0">
                          <a:pos x="99" y="6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99" h="53">
                          <a:moveTo>
                            <a:pt x="0" y="4"/>
                          </a:moveTo>
                          <a:lnTo>
                            <a:pt x="22" y="53"/>
                          </a:lnTo>
                          <a:lnTo>
                            <a:pt x="51" y="0"/>
                          </a:lnTo>
                          <a:lnTo>
                            <a:pt x="80" y="53"/>
                          </a:lnTo>
                          <a:lnTo>
                            <a:pt x="99" y="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 w="6350">
                      <a:solidFill>
                        <a:srgbClr val="00007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51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49" y="1904"/>
                      <a:ext cx="2" cy="1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" y="176"/>
                        </a:cxn>
                        <a:cxn ang="0">
                          <a:pos x="7" y="42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" h="425">
                          <a:moveTo>
                            <a:pt x="0" y="0"/>
                          </a:moveTo>
                          <a:lnTo>
                            <a:pt x="7" y="176"/>
                          </a:lnTo>
                          <a:lnTo>
                            <a:pt x="7" y="4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 w="6350">
                      <a:solidFill>
                        <a:srgbClr val="00007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5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717" y="2044"/>
                      <a:ext cx="64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105" y="0"/>
                        </a:cxn>
                        <a:cxn ang="0">
                          <a:pos x="192" y="3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192" h="8">
                          <a:moveTo>
                            <a:pt x="0" y="8"/>
                          </a:moveTo>
                          <a:lnTo>
                            <a:pt x="105" y="0"/>
                          </a:lnTo>
                          <a:lnTo>
                            <a:pt x="192" y="3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 w="6350">
                      <a:solidFill>
                        <a:srgbClr val="00007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25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4700" y="2414"/>
                    <a:ext cx="86" cy="59"/>
                    <a:chOff x="4700" y="2414"/>
                    <a:chExt cx="86" cy="59"/>
                  </a:xfrm>
                </p:grpSpPr>
                <p:sp>
                  <p:nvSpPr>
                    <p:cNvPr id="148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4700" y="2419"/>
                      <a:ext cx="34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81"/>
                        </a:cxn>
                        <a:cxn ang="0">
                          <a:pos x="4" y="105"/>
                        </a:cxn>
                        <a:cxn ang="0">
                          <a:pos x="0" y="124"/>
                        </a:cxn>
                        <a:cxn ang="0">
                          <a:pos x="0" y="139"/>
                        </a:cxn>
                        <a:cxn ang="0">
                          <a:pos x="3" y="149"/>
                        </a:cxn>
                        <a:cxn ang="0">
                          <a:pos x="10" y="158"/>
                        </a:cxn>
                        <a:cxn ang="0">
                          <a:pos x="23" y="162"/>
                        </a:cxn>
                        <a:cxn ang="0">
                          <a:pos x="41" y="161"/>
                        </a:cxn>
                        <a:cxn ang="0">
                          <a:pos x="58" y="153"/>
                        </a:cxn>
                        <a:cxn ang="0">
                          <a:pos x="71" y="137"/>
                        </a:cxn>
                        <a:cxn ang="0">
                          <a:pos x="83" y="116"/>
                        </a:cxn>
                        <a:cxn ang="0">
                          <a:pos x="90" y="72"/>
                        </a:cxn>
                        <a:cxn ang="0">
                          <a:pos x="102" y="28"/>
                        </a:cxn>
                        <a:cxn ang="0">
                          <a:pos x="100" y="0"/>
                        </a:cxn>
                        <a:cxn ang="0">
                          <a:pos x="80" y="63"/>
                        </a:cxn>
                        <a:cxn ang="0">
                          <a:pos x="63" y="102"/>
                        </a:cxn>
                        <a:cxn ang="0">
                          <a:pos x="36" y="102"/>
                        </a:cxn>
                        <a:cxn ang="0">
                          <a:pos x="14" y="100"/>
                        </a:cxn>
                        <a:cxn ang="0">
                          <a:pos x="19" y="81"/>
                        </a:cxn>
                      </a:cxnLst>
                      <a:rect l="0" t="0" r="r" b="b"/>
                      <a:pathLst>
                        <a:path w="102" h="162">
                          <a:moveTo>
                            <a:pt x="19" y="81"/>
                          </a:moveTo>
                          <a:lnTo>
                            <a:pt x="4" y="105"/>
                          </a:lnTo>
                          <a:lnTo>
                            <a:pt x="0" y="124"/>
                          </a:lnTo>
                          <a:lnTo>
                            <a:pt x="0" y="139"/>
                          </a:lnTo>
                          <a:lnTo>
                            <a:pt x="3" y="149"/>
                          </a:lnTo>
                          <a:lnTo>
                            <a:pt x="10" y="158"/>
                          </a:lnTo>
                          <a:lnTo>
                            <a:pt x="23" y="162"/>
                          </a:lnTo>
                          <a:lnTo>
                            <a:pt x="41" y="161"/>
                          </a:lnTo>
                          <a:lnTo>
                            <a:pt x="58" y="153"/>
                          </a:lnTo>
                          <a:lnTo>
                            <a:pt x="71" y="137"/>
                          </a:lnTo>
                          <a:lnTo>
                            <a:pt x="83" y="116"/>
                          </a:lnTo>
                          <a:lnTo>
                            <a:pt x="90" y="72"/>
                          </a:lnTo>
                          <a:lnTo>
                            <a:pt x="102" y="28"/>
                          </a:lnTo>
                          <a:lnTo>
                            <a:pt x="100" y="0"/>
                          </a:lnTo>
                          <a:lnTo>
                            <a:pt x="80" y="63"/>
                          </a:lnTo>
                          <a:lnTo>
                            <a:pt x="63" y="102"/>
                          </a:lnTo>
                          <a:lnTo>
                            <a:pt x="36" y="102"/>
                          </a:lnTo>
                          <a:lnTo>
                            <a:pt x="14" y="100"/>
                          </a:lnTo>
                          <a:lnTo>
                            <a:pt x="19" y="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4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748" y="2414"/>
                      <a:ext cx="38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8"/>
                        </a:cxn>
                        <a:cxn ang="0">
                          <a:pos x="15" y="63"/>
                        </a:cxn>
                        <a:cxn ang="0">
                          <a:pos x="25" y="100"/>
                        </a:cxn>
                        <a:cxn ang="0">
                          <a:pos x="37" y="134"/>
                        </a:cxn>
                        <a:cxn ang="0">
                          <a:pos x="48" y="153"/>
                        </a:cxn>
                        <a:cxn ang="0">
                          <a:pos x="60" y="168"/>
                        </a:cxn>
                        <a:cxn ang="0">
                          <a:pos x="76" y="174"/>
                        </a:cxn>
                        <a:cxn ang="0">
                          <a:pos x="94" y="177"/>
                        </a:cxn>
                        <a:cxn ang="0">
                          <a:pos x="102" y="171"/>
                        </a:cxn>
                        <a:cxn ang="0">
                          <a:pos x="111" y="167"/>
                        </a:cxn>
                        <a:cxn ang="0">
                          <a:pos x="115" y="149"/>
                        </a:cxn>
                        <a:cxn ang="0">
                          <a:pos x="113" y="126"/>
                        </a:cxn>
                        <a:cxn ang="0">
                          <a:pos x="102" y="98"/>
                        </a:cxn>
                        <a:cxn ang="0">
                          <a:pos x="95" y="83"/>
                        </a:cxn>
                        <a:cxn ang="0">
                          <a:pos x="92" y="97"/>
                        </a:cxn>
                        <a:cxn ang="0">
                          <a:pos x="88" y="102"/>
                        </a:cxn>
                        <a:cxn ang="0">
                          <a:pos x="73" y="107"/>
                        </a:cxn>
                        <a:cxn ang="0">
                          <a:pos x="62" y="108"/>
                        </a:cxn>
                        <a:cxn ang="0">
                          <a:pos x="38" y="104"/>
                        </a:cxn>
                        <a:cxn ang="0">
                          <a:pos x="15" y="35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115" h="177">
                          <a:moveTo>
                            <a:pt x="2" y="0"/>
                          </a:moveTo>
                          <a:lnTo>
                            <a:pt x="0" y="18"/>
                          </a:lnTo>
                          <a:lnTo>
                            <a:pt x="15" y="63"/>
                          </a:lnTo>
                          <a:lnTo>
                            <a:pt x="25" y="100"/>
                          </a:lnTo>
                          <a:lnTo>
                            <a:pt x="37" y="134"/>
                          </a:lnTo>
                          <a:lnTo>
                            <a:pt x="48" y="153"/>
                          </a:lnTo>
                          <a:lnTo>
                            <a:pt x="60" y="168"/>
                          </a:lnTo>
                          <a:lnTo>
                            <a:pt x="76" y="174"/>
                          </a:lnTo>
                          <a:lnTo>
                            <a:pt x="94" y="177"/>
                          </a:lnTo>
                          <a:lnTo>
                            <a:pt x="102" y="171"/>
                          </a:lnTo>
                          <a:lnTo>
                            <a:pt x="111" y="167"/>
                          </a:lnTo>
                          <a:lnTo>
                            <a:pt x="115" y="149"/>
                          </a:lnTo>
                          <a:lnTo>
                            <a:pt x="113" y="126"/>
                          </a:lnTo>
                          <a:lnTo>
                            <a:pt x="102" y="98"/>
                          </a:lnTo>
                          <a:lnTo>
                            <a:pt x="95" y="83"/>
                          </a:lnTo>
                          <a:lnTo>
                            <a:pt x="92" y="97"/>
                          </a:lnTo>
                          <a:lnTo>
                            <a:pt x="88" y="102"/>
                          </a:lnTo>
                          <a:lnTo>
                            <a:pt x="73" y="107"/>
                          </a:lnTo>
                          <a:lnTo>
                            <a:pt x="62" y="108"/>
                          </a:lnTo>
                          <a:lnTo>
                            <a:pt x="38" y="104"/>
                          </a:lnTo>
                          <a:lnTo>
                            <a:pt x="15" y="3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147" name="Freeform 151"/>
                  <p:cNvSpPr>
                    <a:spLocks/>
                  </p:cNvSpPr>
                  <p:nvPr/>
                </p:nvSpPr>
                <p:spPr bwMode="auto">
                  <a:xfrm>
                    <a:off x="4748" y="1866"/>
                    <a:ext cx="12" cy="3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11" y="0"/>
                      </a:cxn>
                      <a:cxn ang="0">
                        <a:pos x="17" y="4"/>
                      </a:cxn>
                      <a:cxn ang="0">
                        <a:pos x="30" y="0"/>
                      </a:cxn>
                      <a:cxn ang="0">
                        <a:pos x="38" y="10"/>
                      </a:cxn>
                    </a:cxnLst>
                    <a:rect l="0" t="0" r="r" b="b"/>
                    <a:pathLst>
                      <a:path w="38" h="10">
                        <a:moveTo>
                          <a:pt x="0" y="9"/>
                        </a:moveTo>
                        <a:lnTo>
                          <a:pt x="11" y="0"/>
                        </a:lnTo>
                        <a:lnTo>
                          <a:pt x="17" y="4"/>
                        </a:lnTo>
                        <a:lnTo>
                          <a:pt x="30" y="0"/>
                        </a:lnTo>
                        <a:lnTo>
                          <a:pt x="38" y="10"/>
                        </a:lnTo>
                      </a:path>
                    </a:pathLst>
                  </a:custGeom>
                  <a:noFill/>
                  <a:ln w="6350">
                    <a:solidFill>
                      <a:srgbClr val="FF009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</p:grpSp>
            <p:grpSp>
              <p:nvGrpSpPr>
                <p:cNvPr id="32" name="Group 152"/>
                <p:cNvGrpSpPr>
                  <a:grpSpLocks/>
                </p:cNvGrpSpPr>
                <p:nvPr/>
              </p:nvGrpSpPr>
              <p:grpSpPr bwMode="auto">
                <a:xfrm>
                  <a:off x="3584" y="1782"/>
                  <a:ext cx="148" cy="671"/>
                  <a:chOff x="3584" y="1782"/>
                  <a:chExt cx="148" cy="671"/>
                </a:xfrm>
              </p:grpSpPr>
              <p:grpSp>
                <p:nvGrpSpPr>
                  <p:cNvPr id="3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586" y="1991"/>
                    <a:ext cx="143" cy="196"/>
                    <a:chOff x="3586" y="1991"/>
                    <a:chExt cx="143" cy="196"/>
                  </a:xfrm>
                </p:grpSpPr>
                <p:sp>
                  <p:nvSpPr>
                    <p:cNvPr id="138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586" y="1996"/>
                      <a:ext cx="39" cy="19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129"/>
                        </a:cxn>
                        <a:cxn ang="0">
                          <a:pos x="19" y="307"/>
                        </a:cxn>
                        <a:cxn ang="0">
                          <a:pos x="35" y="462"/>
                        </a:cxn>
                        <a:cxn ang="0">
                          <a:pos x="64" y="555"/>
                        </a:cxn>
                        <a:cxn ang="0">
                          <a:pos x="77" y="573"/>
                        </a:cxn>
                        <a:cxn ang="0">
                          <a:pos x="86" y="546"/>
                        </a:cxn>
                        <a:cxn ang="0">
                          <a:pos x="90" y="481"/>
                        </a:cxn>
                        <a:cxn ang="0">
                          <a:pos x="117" y="463"/>
                        </a:cxn>
                        <a:cxn ang="0">
                          <a:pos x="82" y="411"/>
                        </a:cxn>
                        <a:cxn ang="0">
                          <a:pos x="58" y="380"/>
                        </a:cxn>
                        <a:cxn ang="0">
                          <a:pos x="61" y="116"/>
                        </a:cxn>
                        <a:cxn ang="0">
                          <a:pos x="73" y="1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117" h="573">
                          <a:moveTo>
                            <a:pt x="6" y="0"/>
                          </a:moveTo>
                          <a:lnTo>
                            <a:pt x="0" y="129"/>
                          </a:lnTo>
                          <a:lnTo>
                            <a:pt x="19" y="307"/>
                          </a:lnTo>
                          <a:lnTo>
                            <a:pt x="35" y="462"/>
                          </a:lnTo>
                          <a:lnTo>
                            <a:pt x="64" y="555"/>
                          </a:lnTo>
                          <a:lnTo>
                            <a:pt x="77" y="573"/>
                          </a:lnTo>
                          <a:lnTo>
                            <a:pt x="86" y="546"/>
                          </a:lnTo>
                          <a:lnTo>
                            <a:pt x="90" y="481"/>
                          </a:lnTo>
                          <a:lnTo>
                            <a:pt x="117" y="463"/>
                          </a:lnTo>
                          <a:lnTo>
                            <a:pt x="82" y="411"/>
                          </a:lnTo>
                          <a:lnTo>
                            <a:pt x="58" y="380"/>
                          </a:lnTo>
                          <a:lnTo>
                            <a:pt x="61" y="116"/>
                          </a:lnTo>
                          <a:lnTo>
                            <a:pt x="73" y="1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39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695" y="1991"/>
                      <a:ext cx="34" cy="178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14"/>
                        </a:cxn>
                        <a:cxn ang="0">
                          <a:pos x="44" y="110"/>
                        </a:cxn>
                        <a:cxn ang="0">
                          <a:pos x="42" y="339"/>
                        </a:cxn>
                        <a:cxn ang="0">
                          <a:pos x="0" y="436"/>
                        </a:cxn>
                        <a:cxn ang="0">
                          <a:pos x="10" y="444"/>
                        </a:cxn>
                        <a:cxn ang="0">
                          <a:pos x="0" y="494"/>
                        </a:cxn>
                        <a:cxn ang="0">
                          <a:pos x="8" y="535"/>
                        </a:cxn>
                        <a:cxn ang="0">
                          <a:pos x="42" y="469"/>
                        </a:cxn>
                        <a:cxn ang="0">
                          <a:pos x="73" y="351"/>
                        </a:cxn>
                        <a:cxn ang="0">
                          <a:pos x="102" y="89"/>
                        </a:cxn>
                        <a:cxn ang="0">
                          <a:pos x="89" y="0"/>
                        </a:cxn>
                        <a:cxn ang="0">
                          <a:pos x="29" y="14"/>
                        </a:cxn>
                      </a:cxnLst>
                      <a:rect l="0" t="0" r="r" b="b"/>
                      <a:pathLst>
                        <a:path w="102" h="535">
                          <a:moveTo>
                            <a:pt x="29" y="14"/>
                          </a:moveTo>
                          <a:lnTo>
                            <a:pt x="44" y="110"/>
                          </a:lnTo>
                          <a:lnTo>
                            <a:pt x="42" y="339"/>
                          </a:lnTo>
                          <a:lnTo>
                            <a:pt x="0" y="436"/>
                          </a:lnTo>
                          <a:lnTo>
                            <a:pt x="10" y="444"/>
                          </a:lnTo>
                          <a:lnTo>
                            <a:pt x="0" y="494"/>
                          </a:lnTo>
                          <a:lnTo>
                            <a:pt x="8" y="535"/>
                          </a:lnTo>
                          <a:lnTo>
                            <a:pt x="42" y="469"/>
                          </a:lnTo>
                          <a:lnTo>
                            <a:pt x="73" y="351"/>
                          </a:lnTo>
                          <a:lnTo>
                            <a:pt x="102" y="89"/>
                          </a:lnTo>
                          <a:lnTo>
                            <a:pt x="89" y="0"/>
                          </a:lnTo>
                          <a:lnTo>
                            <a:pt x="29" y="14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122" name="Freeform 156"/>
                  <p:cNvSpPr>
                    <a:spLocks/>
                  </p:cNvSpPr>
                  <p:nvPr/>
                </p:nvSpPr>
                <p:spPr bwMode="auto">
                  <a:xfrm>
                    <a:off x="3584" y="1878"/>
                    <a:ext cx="148" cy="289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70" y="58"/>
                      </a:cxn>
                      <a:cxn ang="0">
                        <a:pos x="57" y="79"/>
                      </a:cxn>
                      <a:cxn ang="0">
                        <a:pos x="0" y="356"/>
                      </a:cxn>
                      <a:cxn ang="0">
                        <a:pos x="9" y="650"/>
                      </a:cxn>
                      <a:cxn ang="0">
                        <a:pos x="79" y="628"/>
                      </a:cxn>
                      <a:cxn ang="0">
                        <a:pos x="85" y="367"/>
                      </a:cxn>
                      <a:cxn ang="0">
                        <a:pos x="96" y="297"/>
                      </a:cxn>
                      <a:cxn ang="0">
                        <a:pos x="98" y="449"/>
                      </a:cxn>
                      <a:cxn ang="0">
                        <a:pos x="79" y="714"/>
                      </a:cxn>
                      <a:cxn ang="0">
                        <a:pos x="111" y="716"/>
                      </a:cxn>
                      <a:cxn ang="0">
                        <a:pos x="108" y="806"/>
                      </a:cxn>
                      <a:cxn ang="0">
                        <a:pos x="111" y="859"/>
                      </a:cxn>
                      <a:cxn ang="0">
                        <a:pos x="226" y="867"/>
                      </a:cxn>
                      <a:cxn ang="0">
                        <a:pos x="320" y="845"/>
                      </a:cxn>
                      <a:cxn ang="0">
                        <a:pos x="374" y="842"/>
                      </a:cxn>
                      <a:cxn ang="0">
                        <a:pos x="368" y="698"/>
                      </a:cxn>
                      <a:cxn ang="0">
                        <a:pos x="375" y="628"/>
                      </a:cxn>
                      <a:cxn ang="0">
                        <a:pos x="347" y="424"/>
                      </a:cxn>
                      <a:cxn ang="0">
                        <a:pos x="344" y="318"/>
                      </a:cxn>
                      <a:cxn ang="0">
                        <a:pos x="356" y="359"/>
                      </a:cxn>
                      <a:cxn ang="0">
                        <a:pos x="368" y="593"/>
                      </a:cxn>
                      <a:cxn ang="0">
                        <a:pos x="425" y="606"/>
                      </a:cxn>
                      <a:cxn ang="0">
                        <a:pos x="444" y="335"/>
                      </a:cxn>
                      <a:cxn ang="0">
                        <a:pos x="377" y="74"/>
                      </a:cxn>
                      <a:cxn ang="0">
                        <a:pos x="264" y="0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444" h="867">
                        <a:moveTo>
                          <a:pt x="180" y="0"/>
                        </a:moveTo>
                        <a:lnTo>
                          <a:pt x="70" y="58"/>
                        </a:lnTo>
                        <a:lnTo>
                          <a:pt x="57" y="79"/>
                        </a:lnTo>
                        <a:lnTo>
                          <a:pt x="0" y="356"/>
                        </a:lnTo>
                        <a:lnTo>
                          <a:pt x="9" y="650"/>
                        </a:lnTo>
                        <a:lnTo>
                          <a:pt x="79" y="628"/>
                        </a:lnTo>
                        <a:lnTo>
                          <a:pt x="85" y="367"/>
                        </a:lnTo>
                        <a:lnTo>
                          <a:pt x="96" y="297"/>
                        </a:lnTo>
                        <a:lnTo>
                          <a:pt x="98" y="449"/>
                        </a:lnTo>
                        <a:lnTo>
                          <a:pt x="79" y="714"/>
                        </a:lnTo>
                        <a:lnTo>
                          <a:pt x="111" y="716"/>
                        </a:lnTo>
                        <a:lnTo>
                          <a:pt x="108" y="806"/>
                        </a:lnTo>
                        <a:lnTo>
                          <a:pt x="111" y="859"/>
                        </a:lnTo>
                        <a:lnTo>
                          <a:pt x="226" y="867"/>
                        </a:lnTo>
                        <a:lnTo>
                          <a:pt x="320" y="845"/>
                        </a:lnTo>
                        <a:lnTo>
                          <a:pt x="374" y="842"/>
                        </a:lnTo>
                        <a:lnTo>
                          <a:pt x="368" y="698"/>
                        </a:lnTo>
                        <a:lnTo>
                          <a:pt x="375" y="628"/>
                        </a:lnTo>
                        <a:lnTo>
                          <a:pt x="347" y="424"/>
                        </a:lnTo>
                        <a:lnTo>
                          <a:pt x="344" y="318"/>
                        </a:lnTo>
                        <a:lnTo>
                          <a:pt x="356" y="359"/>
                        </a:lnTo>
                        <a:lnTo>
                          <a:pt x="368" y="593"/>
                        </a:lnTo>
                        <a:lnTo>
                          <a:pt x="425" y="606"/>
                        </a:lnTo>
                        <a:lnTo>
                          <a:pt x="444" y="335"/>
                        </a:lnTo>
                        <a:lnTo>
                          <a:pt x="377" y="74"/>
                        </a:lnTo>
                        <a:lnTo>
                          <a:pt x="264" y="0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9FBFFF"/>
                  </a:solidFill>
                  <a:ln w="6350">
                    <a:solidFill>
                      <a:srgbClr val="9FB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34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3611" y="1782"/>
                    <a:ext cx="91" cy="671"/>
                    <a:chOff x="3611" y="1782"/>
                    <a:chExt cx="91" cy="671"/>
                  </a:xfrm>
                </p:grpSpPr>
                <p:sp>
                  <p:nvSpPr>
                    <p:cNvPr id="124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3615" y="2158"/>
                      <a:ext cx="86" cy="275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13"/>
                        </a:cxn>
                        <a:cxn ang="0">
                          <a:pos x="46" y="301"/>
                        </a:cxn>
                        <a:cxn ang="0">
                          <a:pos x="42" y="380"/>
                        </a:cxn>
                        <a:cxn ang="0">
                          <a:pos x="42" y="460"/>
                        </a:cxn>
                        <a:cxn ang="0">
                          <a:pos x="46" y="533"/>
                        </a:cxn>
                        <a:cxn ang="0">
                          <a:pos x="48" y="591"/>
                        </a:cxn>
                        <a:cxn ang="0">
                          <a:pos x="48" y="666"/>
                        </a:cxn>
                        <a:cxn ang="0">
                          <a:pos x="43" y="696"/>
                        </a:cxn>
                        <a:cxn ang="0">
                          <a:pos x="11" y="788"/>
                        </a:cxn>
                        <a:cxn ang="0">
                          <a:pos x="0" y="822"/>
                        </a:cxn>
                        <a:cxn ang="0">
                          <a:pos x="51" y="823"/>
                        </a:cxn>
                        <a:cxn ang="0">
                          <a:pos x="73" y="782"/>
                        </a:cxn>
                        <a:cxn ang="0">
                          <a:pos x="87" y="736"/>
                        </a:cxn>
                        <a:cxn ang="0">
                          <a:pos x="96" y="661"/>
                        </a:cxn>
                        <a:cxn ang="0">
                          <a:pos x="125" y="460"/>
                        </a:cxn>
                        <a:cxn ang="0">
                          <a:pos x="135" y="403"/>
                        </a:cxn>
                        <a:cxn ang="0">
                          <a:pos x="128" y="513"/>
                        </a:cxn>
                        <a:cxn ang="0">
                          <a:pos x="137" y="580"/>
                        </a:cxn>
                        <a:cxn ang="0">
                          <a:pos x="140" y="642"/>
                        </a:cxn>
                        <a:cxn ang="0">
                          <a:pos x="134" y="699"/>
                        </a:cxn>
                        <a:cxn ang="0">
                          <a:pos x="138" y="727"/>
                        </a:cxn>
                        <a:cxn ang="0">
                          <a:pos x="170" y="813"/>
                        </a:cxn>
                        <a:cxn ang="0">
                          <a:pos x="199" y="814"/>
                        </a:cxn>
                        <a:cxn ang="0">
                          <a:pos x="214" y="814"/>
                        </a:cxn>
                        <a:cxn ang="0">
                          <a:pos x="232" y="797"/>
                        </a:cxn>
                        <a:cxn ang="0">
                          <a:pos x="188" y="699"/>
                        </a:cxn>
                        <a:cxn ang="0">
                          <a:pos x="210" y="495"/>
                        </a:cxn>
                        <a:cxn ang="0">
                          <a:pos x="218" y="398"/>
                        </a:cxn>
                        <a:cxn ang="0">
                          <a:pos x="258" y="0"/>
                        </a:cxn>
                        <a:cxn ang="0">
                          <a:pos x="35" y="13"/>
                        </a:cxn>
                      </a:cxnLst>
                      <a:rect l="0" t="0" r="r" b="b"/>
                      <a:pathLst>
                        <a:path w="258" h="823">
                          <a:moveTo>
                            <a:pt x="35" y="13"/>
                          </a:moveTo>
                          <a:lnTo>
                            <a:pt x="46" y="301"/>
                          </a:lnTo>
                          <a:lnTo>
                            <a:pt x="42" y="380"/>
                          </a:lnTo>
                          <a:lnTo>
                            <a:pt x="42" y="460"/>
                          </a:lnTo>
                          <a:lnTo>
                            <a:pt x="46" y="533"/>
                          </a:lnTo>
                          <a:lnTo>
                            <a:pt x="48" y="591"/>
                          </a:lnTo>
                          <a:lnTo>
                            <a:pt x="48" y="666"/>
                          </a:lnTo>
                          <a:lnTo>
                            <a:pt x="43" y="696"/>
                          </a:lnTo>
                          <a:lnTo>
                            <a:pt x="11" y="788"/>
                          </a:lnTo>
                          <a:lnTo>
                            <a:pt x="0" y="822"/>
                          </a:lnTo>
                          <a:lnTo>
                            <a:pt x="51" y="823"/>
                          </a:lnTo>
                          <a:lnTo>
                            <a:pt x="73" y="782"/>
                          </a:lnTo>
                          <a:lnTo>
                            <a:pt x="87" y="736"/>
                          </a:lnTo>
                          <a:lnTo>
                            <a:pt x="96" y="661"/>
                          </a:lnTo>
                          <a:lnTo>
                            <a:pt x="125" y="460"/>
                          </a:lnTo>
                          <a:lnTo>
                            <a:pt x="135" y="403"/>
                          </a:lnTo>
                          <a:lnTo>
                            <a:pt x="128" y="513"/>
                          </a:lnTo>
                          <a:lnTo>
                            <a:pt x="137" y="580"/>
                          </a:lnTo>
                          <a:lnTo>
                            <a:pt x="140" y="642"/>
                          </a:lnTo>
                          <a:lnTo>
                            <a:pt x="134" y="699"/>
                          </a:lnTo>
                          <a:lnTo>
                            <a:pt x="138" y="727"/>
                          </a:lnTo>
                          <a:lnTo>
                            <a:pt x="170" y="813"/>
                          </a:lnTo>
                          <a:lnTo>
                            <a:pt x="199" y="814"/>
                          </a:lnTo>
                          <a:lnTo>
                            <a:pt x="214" y="814"/>
                          </a:lnTo>
                          <a:lnTo>
                            <a:pt x="232" y="797"/>
                          </a:lnTo>
                          <a:lnTo>
                            <a:pt x="188" y="699"/>
                          </a:lnTo>
                          <a:lnTo>
                            <a:pt x="210" y="495"/>
                          </a:lnTo>
                          <a:lnTo>
                            <a:pt x="218" y="398"/>
                          </a:lnTo>
                          <a:lnTo>
                            <a:pt x="258" y="0"/>
                          </a:lnTo>
                          <a:lnTo>
                            <a:pt x="35" y="13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43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8" y="1879"/>
                      <a:ext cx="64" cy="148"/>
                      <a:chOff x="3628" y="1879"/>
                      <a:chExt cx="64" cy="148"/>
                    </a:xfrm>
                  </p:grpSpPr>
                  <p:sp>
                    <p:nvSpPr>
                      <p:cNvPr id="135" name="Freeform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879"/>
                        <a:ext cx="33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22" y="51"/>
                          </a:cxn>
                          <a:cxn ang="0">
                            <a:pos x="51" y="0"/>
                          </a:cxn>
                          <a:cxn ang="0">
                            <a:pos x="80" y="51"/>
                          </a:cxn>
                          <a:cxn ang="0">
                            <a:pos x="99" y="6"/>
                          </a:cxn>
                        </a:cxnLst>
                        <a:rect l="0" t="0" r="r" b="b"/>
                        <a:pathLst>
                          <a:path w="99" h="51">
                            <a:moveTo>
                              <a:pt x="0" y="4"/>
                            </a:moveTo>
                            <a:lnTo>
                              <a:pt x="22" y="51"/>
                            </a:lnTo>
                            <a:lnTo>
                              <a:pt x="51" y="0"/>
                            </a:lnTo>
                            <a:lnTo>
                              <a:pt x="80" y="51"/>
                            </a:lnTo>
                            <a:lnTo>
                              <a:pt x="99" y="6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3F7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36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1883"/>
                        <a:ext cx="3" cy="1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7" y="177"/>
                          </a:cxn>
                          <a:cxn ang="0">
                            <a:pos x="7" y="426"/>
                          </a:cxn>
                        </a:cxnLst>
                        <a:rect l="0" t="0" r="r" b="b"/>
                        <a:pathLst>
                          <a:path w="7" h="426">
                            <a:moveTo>
                              <a:pt x="0" y="0"/>
                            </a:moveTo>
                            <a:lnTo>
                              <a:pt x="7" y="177"/>
                            </a:lnTo>
                            <a:lnTo>
                              <a:pt x="7" y="426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3F7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37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8" y="2024"/>
                        <a:ext cx="64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"/>
                          </a:cxn>
                          <a:cxn ang="0">
                            <a:pos x="105" y="0"/>
                          </a:cxn>
                          <a:cxn ang="0">
                            <a:pos x="193" y="3"/>
                          </a:cxn>
                        </a:cxnLst>
                        <a:rect l="0" t="0" r="r" b="b"/>
                        <a:pathLst>
                          <a:path w="193" h="8">
                            <a:moveTo>
                              <a:pt x="0" y="8"/>
                            </a:moveTo>
                            <a:lnTo>
                              <a:pt x="105" y="0"/>
                            </a:lnTo>
                            <a:lnTo>
                              <a:pt x="193" y="3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3F7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9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1" y="2393"/>
                      <a:ext cx="86" cy="60"/>
                      <a:chOff x="3611" y="2393"/>
                      <a:chExt cx="86" cy="60"/>
                    </a:xfrm>
                  </p:grpSpPr>
                  <p:sp>
                    <p:nvSpPr>
                      <p:cNvPr id="133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1" y="2399"/>
                        <a:ext cx="34" cy="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" y="80"/>
                          </a:cxn>
                          <a:cxn ang="0">
                            <a:pos x="4" y="105"/>
                          </a:cxn>
                          <a:cxn ang="0">
                            <a:pos x="0" y="124"/>
                          </a:cxn>
                          <a:cxn ang="0">
                            <a:pos x="0" y="139"/>
                          </a:cxn>
                          <a:cxn ang="0">
                            <a:pos x="3" y="149"/>
                          </a:cxn>
                          <a:cxn ang="0">
                            <a:pos x="10" y="158"/>
                          </a:cxn>
                          <a:cxn ang="0">
                            <a:pos x="23" y="162"/>
                          </a:cxn>
                          <a:cxn ang="0">
                            <a:pos x="41" y="161"/>
                          </a:cxn>
                          <a:cxn ang="0">
                            <a:pos x="58" y="153"/>
                          </a:cxn>
                          <a:cxn ang="0">
                            <a:pos x="71" y="137"/>
                          </a:cxn>
                          <a:cxn ang="0">
                            <a:pos x="83" y="115"/>
                          </a:cxn>
                          <a:cxn ang="0">
                            <a:pos x="90" y="72"/>
                          </a:cxn>
                          <a:cxn ang="0">
                            <a:pos x="102" y="28"/>
                          </a:cxn>
                          <a:cxn ang="0">
                            <a:pos x="101" y="0"/>
                          </a:cxn>
                          <a:cxn ang="0">
                            <a:pos x="80" y="63"/>
                          </a:cxn>
                          <a:cxn ang="0">
                            <a:pos x="63" y="102"/>
                          </a:cxn>
                          <a:cxn ang="0">
                            <a:pos x="36" y="102"/>
                          </a:cxn>
                          <a:cxn ang="0">
                            <a:pos x="14" y="99"/>
                          </a:cxn>
                          <a:cxn ang="0">
                            <a:pos x="19" y="80"/>
                          </a:cxn>
                        </a:cxnLst>
                        <a:rect l="0" t="0" r="r" b="b"/>
                        <a:pathLst>
                          <a:path w="102" h="162">
                            <a:moveTo>
                              <a:pt x="19" y="80"/>
                            </a:moveTo>
                            <a:lnTo>
                              <a:pt x="4" y="105"/>
                            </a:lnTo>
                            <a:lnTo>
                              <a:pt x="0" y="124"/>
                            </a:lnTo>
                            <a:lnTo>
                              <a:pt x="0" y="139"/>
                            </a:lnTo>
                            <a:lnTo>
                              <a:pt x="3" y="149"/>
                            </a:lnTo>
                            <a:lnTo>
                              <a:pt x="10" y="158"/>
                            </a:lnTo>
                            <a:lnTo>
                              <a:pt x="23" y="162"/>
                            </a:lnTo>
                            <a:lnTo>
                              <a:pt x="41" y="161"/>
                            </a:lnTo>
                            <a:lnTo>
                              <a:pt x="58" y="153"/>
                            </a:lnTo>
                            <a:lnTo>
                              <a:pt x="71" y="137"/>
                            </a:lnTo>
                            <a:lnTo>
                              <a:pt x="83" y="115"/>
                            </a:lnTo>
                            <a:lnTo>
                              <a:pt x="90" y="72"/>
                            </a:lnTo>
                            <a:lnTo>
                              <a:pt x="102" y="28"/>
                            </a:lnTo>
                            <a:lnTo>
                              <a:pt x="101" y="0"/>
                            </a:lnTo>
                            <a:lnTo>
                              <a:pt x="80" y="63"/>
                            </a:lnTo>
                            <a:lnTo>
                              <a:pt x="63" y="102"/>
                            </a:lnTo>
                            <a:lnTo>
                              <a:pt x="36" y="102"/>
                            </a:lnTo>
                            <a:lnTo>
                              <a:pt x="14" y="99"/>
                            </a:lnTo>
                            <a:lnTo>
                              <a:pt x="19" y="8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34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9" y="2393"/>
                        <a:ext cx="3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8"/>
                          </a:cxn>
                          <a:cxn ang="0">
                            <a:pos x="15" y="63"/>
                          </a:cxn>
                          <a:cxn ang="0">
                            <a:pos x="25" y="99"/>
                          </a:cxn>
                          <a:cxn ang="0">
                            <a:pos x="37" y="134"/>
                          </a:cxn>
                          <a:cxn ang="0">
                            <a:pos x="48" y="153"/>
                          </a:cxn>
                          <a:cxn ang="0">
                            <a:pos x="60" y="168"/>
                          </a:cxn>
                          <a:cxn ang="0">
                            <a:pos x="76" y="174"/>
                          </a:cxn>
                          <a:cxn ang="0">
                            <a:pos x="94" y="177"/>
                          </a:cxn>
                          <a:cxn ang="0">
                            <a:pos x="102" y="171"/>
                          </a:cxn>
                          <a:cxn ang="0">
                            <a:pos x="111" y="166"/>
                          </a:cxn>
                          <a:cxn ang="0">
                            <a:pos x="116" y="149"/>
                          </a:cxn>
                          <a:cxn ang="0">
                            <a:pos x="113" y="126"/>
                          </a:cxn>
                          <a:cxn ang="0">
                            <a:pos x="102" y="98"/>
                          </a:cxn>
                          <a:cxn ang="0">
                            <a:pos x="95" y="83"/>
                          </a:cxn>
                          <a:cxn ang="0">
                            <a:pos x="92" y="96"/>
                          </a:cxn>
                          <a:cxn ang="0">
                            <a:pos x="88" y="102"/>
                          </a:cxn>
                          <a:cxn ang="0">
                            <a:pos x="73" y="107"/>
                          </a:cxn>
                          <a:cxn ang="0">
                            <a:pos x="62" y="108"/>
                          </a:cxn>
                          <a:cxn ang="0">
                            <a:pos x="38" y="104"/>
                          </a:cxn>
                          <a:cxn ang="0">
                            <a:pos x="15" y="35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116" h="177">
                            <a:moveTo>
                              <a:pt x="2" y="0"/>
                            </a:moveTo>
                            <a:lnTo>
                              <a:pt x="0" y="18"/>
                            </a:lnTo>
                            <a:lnTo>
                              <a:pt x="15" y="63"/>
                            </a:lnTo>
                            <a:lnTo>
                              <a:pt x="25" y="99"/>
                            </a:lnTo>
                            <a:lnTo>
                              <a:pt x="37" y="134"/>
                            </a:lnTo>
                            <a:lnTo>
                              <a:pt x="48" y="153"/>
                            </a:lnTo>
                            <a:lnTo>
                              <a:pt x="60" y="168"/>
                            </a:lnTo>
                            <a:lnTo>
                              <a:pt x="76" y="174"/>
                            </a:lnTo>
                            <a:lnTo>
                              <a:pt x="94" y="177"/>
                            </a:lnTo>
                            <a:lnTo>
                              <a:pt x="102" y="171"/>
                            </a:lnTo>
                            <a:lnTo>
                              <a:pt x="111" y="166"/>
                            </a:lnTo>
                            <a:lnTo>
                              <a:pt x="116" y="149"/>
                            </a:lnTo>
                            <a:lnTo>
                              <a:pt x="113" y="126"/>
                            </a:lnTo>
                            <a:lnTo>
                              <a:pt x="102" y="98"/>
                            </a:lnTo>
                            <a:lnTo>
                              <a:pt x="95" y="83"/>
                            </a:lnTo>
                            <a:lnTo>
                              <a:pt x="92" y="96"/>
                            </a:lnTo>
                            <a:lnTo>
                              <a:pt x="88" y="102"/>
                            </a:lnTo>
                            <a:lnTo>
                              <a:pt x="73" y="107"/>
                            </a:lnTo>
                            <a:lnTo>
                              <a:pt x="62" y="108"/>
                            </a:lnTo>
                            <a:lnTo>
                              <a:pt x="38" y="104"/>
                            </a:lnTo>
                            <a:lnTo>
                              <a:pt x="15" y="35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4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1" y="1782"/>
                      <a:ext cx="81" cy="97"/>
                      <a:chOff x="3621" y="1782"/>
                      <a:chExt cx="81" cy="97"/>
                    </a:xfrm>
                  </p:grpSpPr>
                  <p:sp>
                    <p:nvSpPr>
                      <p:cNvPr id="128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1" y="1789"/>
                        <a:ext cx="59" cy="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269"/>
                          </a:cxn>
                          <a:cxn ang="0">
                            <a:pos x="44" y="229"/>
                          </a:cxn>
                          <a:cxn ang="0">
                            <a:pos x="29" y="198"/>
                          </a:cxn>
                          <a:cxn ang="0">
                            <a:pos x="15" y="176"/>
                          </a:cxn>
                          <a:cxn ang="0">
                            <a:pos x="9" y="141"/>
                          </a:cxn>
                          <a:cxn ang="0">
                            <a:pos x="2" y="125"/>
                          </a:cxn>
                          <a:cxn ang="0">
                            <a:pos x="0" y="84"/>
                          </a:cxn>
                          <a:cxn ang="0">
                            <a:pos x="15" y="38"/>
                          </a:cxn>
                          <a:cxn ang="0">
                            <a:pos x="42" y="13"/>
                          </a:cxn>
                          <a:cxn ang="0">
                            <a:pos x="73" y="0"/>
                          </a:cxn>
                          <a:cxn ang="0">
                            <a:pos x="110" y="0"/>
                          </a:cxn>
                          <a:cxn ang="0">
                            <a:pos x="143" y="11"/>
                          </a:cxn>
                          <a:cxn ang="0">
                            <a:pos x="168" y="35"/>
                          </a:cxn>
                          <a:cxn ang="0">
                            <a:pos x="178" y="68"/>
                          </a:cxn>
                          <a:cxn ang="0">
                            <a:pos x="178" y="103"/>
                          </a:cxn>
                          <a:cxn ang="0">
                            <a:pos x="174" y="137"/>
                          </a:cxn>
                          <a:cxn ang="0">
                            <a:pos x="156" y="178"/>
                          </a:cxn>
                          <a:cxn ang="0">
                            <a:pos x="148" y="194"/>
                          </a:cxn>
                          <a:cxn ang="0">
                            <a:pos x="140" y="211"/>
                          </a:cxn>
                          <a:cxn ang="0">
                            <a:pos x="137" y="230"/>
                          </a:cxn>
                          <a:cxn ang="0">
                            <a:pos x="130" y="271"/>
                          </a:cxn>
                          <a:cxn ang="0">
                            <a:pos x="44" y="269"/>
                          </a:cxn>
                        </a:cxnLst>
                        <a:rect l="0" t="0" r="r" b="b"/>
                        <a:pathLst>
                          <a:path w="178" h="271">
                            <a:moveTo>
                              <a:pt x="44" y="269"/>
                            </a:moveTo>
                            <a:lnTo>
                              <a:pt x="44" y="229"/>
                            </a:lnTo>
                            <a:lnTo>
                              <a:pt x="29" y="198"/>
                            </a:lnTo>
                            <a:lnTo>
                              <a:pt x="15" y="176"/>
                            </a:lnTo>
                            <a:lnTo>
                              <a:pt x="9" y="141"/>
                            </a:lnTo>
                            <a:lnTo>
                              <a:pt x="2" y="125"/>
                            </a:lnTo>
                            <a:lnTo>
                              <a:pt x="0" y="84"/>
                            </a:lnTo>
                            <a:lnTo>
                              <a:pt x="15" y="38"/>
                            </a:lnTo>
                            <a:lnTo>
                              <a:pt x="42" y="13"/>
                            </a:lnTo>
                            <a:lnTo>
                              <a:pt x="73" y="0"/>
                            </a:lnTo>
                            <a:lnTo>
                              <a:pt x="110" y="0"/>
                            </a:lnTo>
                            <a:lnTo>
                              <a:pt x="143" y="11"/>
                            </a:lnTo>
                            <a:lnTo>
                              <a:pt x="168" y="35"/>
                            </a:lnTo>
                            <a:lnTo>
                              <a:pt x="178" y="68"/>
                            </a:lnTo>
                            <a:lnTo>
                              <a:pt x="178" y="103"/>
                            </a:lnTo>
                            <a:lnTo>
                              <a:pt x="174" y="137"/>
                            </a:lnTo>
                            <a:lnTo>
                              <a:pt x="156" y="178"/>
                            </a:lnTo>
                            <a:lnTo>
                              <a:pt x="148" y="194"/>
                            </a:lnTo>
                            <a:lnTo>
                              <a:pt x="140" y="211"/>
                            </a:lnTo>
                            <a:lnTo>
                              <a:pt x="137" y="230"/>
                            </a:lnTo>
                            <a:lnTo>
                              <a:pt x="130" y="271"/>
                            </a:lnTo>
                            <a:lnTo>
                              <a:pt x="44" y="269"/>
                            </a:lnTo>
                            <a:close/>
                          </a:path>
                        </a:pathLst>
                      </a:custGeom>
                      <a:solidFill>
                        <a:srgbClr val="FFB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29" name="Freeform 1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1" y="1782"/>
                        <a:ext cx="81" cy="7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182"/>
                          </a:cxn>
                          <a:cxn ang="0">
                            <a:pos x="3" y="162"/>
                          </a:cxn>
                          <a:cxn ang="0">
                            <a:pos x="0" y="139"/>
                          </a:cxn>
                          <a:cxn ang="0">
                            <a:pos x="1" y="110"/>
                          </a:cxn>
                          <a:cxn ang="0">
                            <a:pos x="9" y="86"/>
                          </a:cxn>
                          <a:cxn ang="0">
                            <a:pos x="17" y="60"/>
                          </a:cxn>
                          <a:cxn ang="0">
                            <a:pos x="31" y="47"/>
                          </a:cxn>
                          <a:cxn ang="0">
                            <a:pos x="41" y="26"/>
                          </a:cxn>
                          <a:cxn ang="0">
                            <a:pos x="64" y="9"/>
                          </a:cxn>
                          <a:cxn ang="0">
                            <a:pos x="82" y="3"/>
                          </a:cxn>
                          <a:cxn ang="0">
                            <a:pos x="120" y="0"/>
                          </a:cxn>
                          <a:cxn ang="0">
                            <a:pos x="152" y="2"/>
                          </a:cxn>
                          <a:cxn ang="0">
                            <a:pos x="175" y="9"/>
                          </a:cxn>
                          <a:cxn ang="0">
                            <a:pos x="194" y="16"/>
                          </a:cxn>
                          <a:cxn ang="0">
                            <a:pos x="212" y="35"/>
                          </a:cxn>
                          <a:cxn ang="0">
                            <a:pos x="225" y="53"/>
                          </a:cxn>
                          <a:cxn ang="0">
                            <a:pos x="236" y="70"/>
                          </a:cxn>
                          <a:cxn ang="0">
                            <a:pos x="242" y="92"/>
                          </a:cxn>
                          <a:cxn ang="0">
                            <a:pos x="242" y="130"/>
                          </a:cxn>
                          <a:cxn ang="0">
                            <a:pos x="242" y="156"/>
                          </a:cxn>
                          <a:cxn ang="0">
                            <a:pos x="233" y="168"/>
                          </a:cxn>
                          <a:cxn ang="0">
                            <a:pos x="220" y="185"/>
                          </a:cxn>
                          <a:cxn ang="0">
                            <a:pos x="212" y="199"/>
                          </a:cxn>
                          <a:cxn ang="0">
                            <a:pos x="188" y="206"/>
                          </a:cxn>
                          <a:cxn ang="0">
                            <a:pos x="166" y="212"/>
                          </a:cxn>
                          <a:cxn ang="0">
                            <a:pos x="184" y="185"/>
                          </a:cxn>
                          <a:cxn ang="0">
                            <a:pos x="201" y="140"/>
                          </a:cxn>
                          <a:cxn ang="0">
                            <a:pos x="194" y="88"/>
                          </a:cxn>
                          <a:cxn ang="0">
                            <a:pos x="156" y="99"/>
                          </a:cxn>
                          <a:cxn ang="0">
                            <a:pos x="111" y="99"/>
                          </a:cxn>
                          <a:cxn ang="0">
                            <a:pos x="79" y="96"/>
                          </a:cxn>
                          <a:cxn ang="0">
                            <a:pos x="54" y="91"/>
                          </a:cxn>
                          <a:cxn ang="0">
                            <a:pos x="51" y="105"/>
                          </a:cxn>
                          <a:cxn ang="0">
                            <a:pos x="39" y="143"/>
                          </a:cxn>
                          <a:cxn ang="0">
                            <a:pos x="57" y="187"/>
                          </a:cxn>
                          <a:cxn ang="0">
                            <a:pos x="67" y="212"/>
                          </a:cxn>
                          <a:cxn ang="0">
                            <a:pos x="39" y="197"/>
                          </a:cxn>
                          <a:cxn ang="0">
                            <a:pos x="17" y="182"/>
                          </a:cxn>
                        </a:cxnLst>
                        <a:rect l="0" t="0" r="r" b="b"/>
                        <a:pathLst>
                          <a:path w="242" h="212">
                            <a:moveTo>
                              <a:pt x="17" y="182"/>
                            </a:moveTo>
                            <a:lnTo>
                              <a:pt x="3" y="162"/>
                            </a:lnTo>
                            <a:lnTo>
                              <a:pt x="0" y="139"/>
                            </a:lnTo>
                            <a:lnTo>
                              <a:pt x="1" y="110"/>
                            </a:lnTo>
                            <a:lnTo>
                              <a:pt x="9" y="86"/>
                            </a:lnTo>
                            <a:lnTo>
                              <a:pt x="17" y="60"/>
                            </a:lnTo>
                            <a:lnTo>
                              <a:pt x="31" y="47"/>
                            </a:lnTo>
                            <a:lnTo>
                              <a:pt x="41" y="26"/>
                            </a:lnTo>
                            <a:lnTo>
                              <a:pt x="64" y="9"/>
                            </a:lnTo>
                            <a:lnTo>
                              <a:pt x="82" y="3"/>
                            </a:lnTo>
                            <a:lnTo>
                              <a:pt x="120" y="0"/>
                            </a:lnTo>
                            <a:lnTo>
                              <a:pt x="152" y="2"/>
                            </a:lnTo>
                            <a:lnTo>
                              <a:pt x="175" y="9"/>
                            </a:lnTo>
                            <a:lnTo>
                              <a:pt x="194" y="16"/>
                            </a:lnTo>
                            <a:lnTo>
                              <a:pt x="212" y="35"/>
                            </a:lnTo>
                            <a:lnTo>
                              <a:pt x="225" y="53"/>
                            </a:lnTo>
                            <a:lnTo>
                              <a:pt x="236" y="70"/>
                            </a:lnTo>
                            <a:lnTo>
                              <a:pt x="242" y="92"/>
                            </a:lnTo>
                            <a:lnTo>
                              <a:pt x="242" y="130"/>
                            </a:lnTo>
                            <a:lnTo>
                              <a:pt x="242" y="156"/>
                            </a:lnTo>
                            <a:lnTo>
                              <a:pt x="233" y="168"/>
                            </a:lnTo>
                            <a:lnTo>
                              <a:pt x="220" y="185"/>
                            </a:lnTo>
                            <a:lnTo>
                              <a:pt x="212" y="199"/>
                            </a:lnTo>
                            <a:lnTo>
                              <a:pt x="188" y="206"/>
                            </a:lnTo>
                            <a:lnTo>
                              <a:pt x="166" y="212"/>
                            </a:lnTo>
                            <a:lnTo>
                              <a:pt x="184" y="185"/>
                            </a:lnTo>
                            <a:lnTo>
                              <a:pt x="201" y="140"/>
                            </a:lnTo>
                            <a:lnTo>
                              <a:pt x="194" y="88"/>
                            </a:lnTo>
                            <a:lnTo>
                              <a:pt x="156" y="99"/>
                            </a:lnTo>
                            <a:lnTo>
                              <a:pt x="111" y="99"/>
                            </a:lnTo>
                            <a:lnTo>
                              <a:pt x="79" y="96"/>
                            </a:lnTo>
                            <a:lnTo>
                              <a:pt x="54" y="91"/>
                            </a:lnTo>
                            <a:lnTo>
                              <a:pt x="51" y="105"/>
                            </a:lnTo>
                            <a:lnTo>
                              <a:pt x="39" y="143"/>
                            </a:lnTo>
                            <a:lnTo>
                              <a:pt x="57" y="187"/>
                            </a:lnTo>
                            <a:lnTo>
                              <a:pt x="67" y="212"/>
                            </a:lnTo>
                            <a:lnTo>
                              <a:pt x="39" y="197"/>
                            </a:lnTo>
                            <a:lnTo>
                              <a:pt x="17" y="182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grpSp>
                    <p:nvGrpSpPr>
                      <p:cNvPr id="55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30" y="1833"/>
                        <a:ext cx="64" cy="10"/>
                        <a:chOff x="3630" y="1833"/>
                        <a:chExt cx="64" cy="10"/>
                      </a:xfrm>
                    </p:grpSpPr>
                    <p:sp>
                      <p:nvSpPr>
                        <p:cNvPr id="131" name="Oval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30" y="1833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5F7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Oval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6" y="1834"/>
                          <a:ext cx="8" cy="9"/>
                        </a:xfrm>
                        <a:prstGeom prst="ellipse">
                          <a:avLst/>
                        </a:prstGeom>
                        <a:solidFill>
                          <a:srgbClr val="5F7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56" name="Group 172"/>
                <p:cNvGrpSpPr>
                  <a:grpSpLocks/>
                </p:cNvGrpSpPr>
                <p:nvPr/>
              </p:nvGrpSpPr>
              <p:grpSpPr bwMode="auto">
                <a:xfrm>
                  <a:off x="3810" y="1725"/>
                  <a:ext cx="180" cy="747"/>
                  <a:chOff x="3810" y="1725"/>
                  <a:chExt cx="180" cy="747"/>
                </a:xfrm>
              </p:grpSpPr>
              <p:grpSp>
                <p:nvGrpSpPr>
                  <p:cNvPr id="62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3810" y="2399"/>
                    <a:ext cx="177" cy="73"/>
                    <a:chOff x="3810" y="2399"/>
                    <a:chExt cx="177" cy="73"/>
                  </a:xfrm>
                </p:grpSpPr>
                <p:sp>
                  <p:nvSpPr>
                    <p:cNvPr id="119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3810" y="2399"/>
                      <a:ext cx="73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11" y="0"/>
                        </a:cxn>
                        <a:cxn ang="0">
                          <a:pos x="76" y="35"/>
                        </a:cxn>
                        <a:cxn ang="0">
                          <a:pos x="45" y="75"/>
                        </a:cxn>
                        <a:cxn ang="0">
                          <a:pos x="4" y="108"/>
                        </a:cxn>
                        <a:cxn ang="0">
                          <a:pos x="0" y="126"/>
                        </a:cxn>
                        <a:cxn ang="0">
                          <a:pos x="39" y="136"/>
                        </a:cxn>
                        <a:cxn ang="0">
                          <a:pos x="80" y="131"/>
                        </a:cxn>
                        <a:cxn ang="0">
                          <a:pos x="131" y="108"/>
                        </a:cxn>
                        <a:cxn ang="0">
                          <a:pos x="168" y="86"/>
                        </a:cxn>
                        <a:cxn ang="0">
                          <a:pos x="207" y="82"/>
                        </a:cxn>
                        <a:cxn ang="0">
                          <a:pos x="220" y="70"/>
                        </a:cxn>
                        <a:cxn ang="0">
                          <a:pos x="216" y="7"/>
                        </a:cxn>
                        <a:cxn ang="0">
                          <a:pos x="111" y="0"/>
                        </a:cxn>
                      </a:cxnLst>
                      <a:rect l="0" t="0" r="r" b="b"/>
                      <a:pathLst>
                        <a:path w="220" h="136">
                          <a:moveTo>
                            <a:pt x="111" y="0"/>
                          </a:moveTo>
                          <a:lnTo>
                            <a:pt x="76" y="35"/>
                          </a:lnTo>
                          <a:lnTo>
                            <a:pt x="45" y="75"/>
                          </a:lnTo>
                          <a:lnTo>
                            <a:pt x="4" y="108"/>
                          </a:lnTo>
                          <a:lnTo>
                            <a:pt x="0" y="126"/>
                          </a:lnTo>
                          <a:lnTo>
                            <a:pt x="39" y="136"/>
                          </a:lnTo>
                          <a:lnTo>
                            <a:pt x="80" y="131"/>
                          </a:lnTo>
                          <a:lnTo>
                            <a:pt x="131" y="108"/>
                          </a:lnTo>
                          <a:lnTo>
                            <a:pt x="168" y="86"/>
                          </a:lnTo>
                          <a:lnTo>
                            <a:pt x="207" y="82"/>
                          </a:lnTo>
                          <a:lnTo>
                            <a:pt x="220" y="70"/>
                          </a:lnTo>
                          <a:lnTo>
                            <a:pt x="216" y="7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20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941" y="2422"/>
                      <a:ext cx="46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0" y="42"/>
                        </a:cxn>
                        <a:cxn ang="0">
                          <a:pos x="19" y="62"/>
                        </a:cxn>
                        <a:cxn ang="0">
                          <a:pos x="23" y="96"/>
                        </a:cxn>
                        <a:cxn ang="0">
                          <a:pos x="54" y="128"/>
                        </a:cxn>
                        <a:cxn ang="0">
                          <a:pos x="80" y="145"/>
                        </a:cxn>
                        <a:cxn ang="0">
                          <a:pos x="104" y="150"/>
                        </a:cxn>
                        <a:cxn ang="0">
                          <a:pos x="125" y="148"/>
                        </a:cxn>
                        <a:cxn ang="0">
                          <a:pos x="137" y="125"/>
                        </a:cxn>
                        <a:cxn ang="0">
                          <a:pos x="134" y="92"/>
                        </a:cxn>
                        <a:cxn ang="0">
                          <a:pos x="111" y="54"/>
                        </a:cxn>
                        <a:cxn ang="0">
                          <a:pos x="77" y="13"/>
                        </a:cxn>
                        <a:cxn ang="0">
                          <a:pos x="76" y="0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137" h="150">
                          <a:moveTo>
                            <a:pt x="1" y="3"/>
                          </a:moveTo>
                          <a:lnTo>
                            <a:pt x="0" y="42"/>
                          </a:lnTo>
                          <a:lnTo>
                            <a:pt x="19" y="62"/>
                          </a:lnTo>
                          <a:lnTo>
                            <a:pt x="23" y="96"/>
                          </a:lnTo>
                          <a:lnTo>
                            <a:pt x="54" y="128"/>
                          </a:lnTo>
                          <a:lnTo>
                            <a:pt x="80" y="145"/>
                          </a:lnTo>
                          <a:lnTo>
                            <a:pt x="104" y="150"/>
                          </a:lnTo>
                          <a:lnTo>
                            <a:pt x="125" y="148"/>
                          </a:lnTo>
                          <a:lnTo>
                            <a:pt x="137" y="125"/>
                          </a:lnTo>
                          <a:lnTo>
                            <a:pt x="134" y="92"/>
                          </a:lnTo>
                          <a:lnTo>
                            <a:pt x="111" y="54"/>
                          </a:lnTo>
                          <a:lnTo>
                            <a:pt x="77" y="13"/>
                          </a:lnTo>
                          <a:lnTo>
                            <a:pt x="76" y="0"/>
                          </a:lnTo>
                          <a:lnTo>
                            <a:pt x="1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3828" y="1820"/>
                    <a:ext cx="162" cy="603"/>
                    <a:chOff x="3828" y="1820"/>
                    <a:chExt cx="162" cy="603"/>
                  </a:xfrm>
                </p:grpSpPr>
                <p:sp>
                  <p:nvSpPr>
                    <p:cNvPr id="10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832" y="2131"/>
                      <a:ext cx="22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"/>
                        </a:cxn>
                        <a:cxn ang="0">
                          <a:pos x="0" y="94"/>
                        </a:cxn>
                        <a:cxn ang="0">
                          <a:pos x="33" y="151"/>
                        </a:cxn>
                        <a:cxn ang="0">
                          <a:pos x="51" y="168"/>
                        </a:cxn>
                        <a:cxn ang="0">
                          <a:pos x="48" y="88"/>
                        </a:cxn>
                        <a:cxn ang="0">
                          <a:pos x="55" y="97"/>
                        </a:cxn>
                        <a:cxn ang="0">
                          <a:pos x="64" y="123"/>
                        </a:cxn>
                        <a:cxn ang="0">
                          <a:pos x="65" y="94"/>
                        </a:cxn>
                        <a:cxn ang="0">
                          <a:pos x="57" y="44"/>
                        </a:cxn>
                        <a:cxn ang="0">
                          <a:pos x="35" y="0"/>
                        </a:cxn>
                        <a:cxn ang="0">
                          <a:pos x="3" y="2"/>
                        </a:cxn>
                      </a:cxnLst>
                      <a:rect l="0" t="0" r="r" b="b"/>
                      <a:pathLst>
                        <a:path w="65" h="168">
                          <a:moveTo>
                            <a:pt x="3" y="2"/>
                          </a:moveTo>
                          <a:lnTo>
                            <a:pt x="0" y="94"/>
                          </a:lnTo>
                          <a:lnTo>
                            <a:pt x="33" y="151"/>
                          </a:lnTo>
                          <a:lnTo>
                            <a:pt x="51" y="168"/>
                          </a:lnTo>
                          <a:lnTo>
                            <a:pt x="48" y="88"/>
                          </a:lnTo>
                          <a:lnTo>
                            <a:pt x="55" y="97"/>
                          </a:lnTo>
                          <a:lnTo>
                            <a:pt x="64" y="123"/>
                          </a:lnTo>
                          <a:lnTo>
                            <a:pt x="65" y="94"/>
                          </a:lnTo>
                          <a:lnTo>
                            <a:pt x="57" y="44"/>
                          </a:lnTo>
                          <a:lnTo>
                            <a:pt x="35" y="0"/>
                          </a:lnTo>
                          <a:lnTo>
                            <a:pt x="3" y="2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0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3843" y="2009"/>
                      <a:ext cx="127" cy="41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674"/>
                        </a:cxn>
                        <a:cxn ang="0">
                          <a:pos x="4" y="1174"/>
                        </a:cxn>
                        <a:cxn ang="0">
                          <a:pos x="118" y="1196"/>
                        </a:cxn>
                        <a:cxn ang="0">
                          <a:pos x="135" y="788"/>
                        </a:cxn>
                        <a:cxn ang="0">
                          <a:pos x="122" y="748"/>
                        </a:cxn>
                        <a:cxn ang="0">
                          <a:pos x="135" y="726"/>
                        </a:cxn>
                        <a:cxn ang="0">
                          <a:pos x="135" y="477"/>
                        </a:cxn>
                        <a:cxn ang="0">
                          <a:pos x="163" y="556"/>
                        </a:cxn>
                        <a:cxn ang="0">
                          <a:pos x="229" y="894"/>
                        </a:cxn>
                        <a:cxn ang="0">
                          <a:pos x="286" y="1240"/>
                        </a:cxn>
                        <a:cxn ang="0">
                          <a:pos x="382" y="1240"/>
                        </a:cxn>
                        <a:cxn ang="0">
                          <a:pos x="338" y="775"/>
                        </a:cxn>
                        <a:cxn ang="0">
                          <a:pos x="321" y="381"/>
                        </a:cxn>
                        <a:cxn ang="0">
                          <a:pos x="329" y="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382" h="1240">
                          <a:moveTo>
                            <a:pt x="4" y="0"/>
                          </a:moveTo>
                          <a:lnTo>
                            <a:pt x="0" y="674"/>
                          </a:lnTo>
                          <a:lnTo>
                            <a:pt x="4" y="1174"/>
                          </a:lnTo>
                          <a:lnTo>
                            <a:pt x="118" y="1196"/>
                          </a:lnTo>
                          <a:lnTo>
                            <a:pt x="135" y="788"/>
                          </a:lnTo>
                          <a:lnTo>
                            <a:pt x="122" y="748"/>
                          </a:lnTo>
                          <a:lnTo>
                            <a:pt x="135" y="726"/>
                          </a:lnTo>
                          <a:lnTo>
                            <a:pt x="135" y="477"/>
                          </a:lnTo>
                          <a:lnTo>
                            <a:pt x="163" y="556"/>
                          </a:lnTo>
                          <a:lnTo>
                            <a:pt x="229" y="894"/>
                          </a:lnTo>
                          <a:lnTo>
                            <a:pt x="286" y="1240"/>
                          </a:lnTo>
                          <a:lnTo>
                            <a:pt x="382" y="1240"/>
                          </a:lnTo>
                          <a:lnTo>
                            <a:pt x="338" y="775"/>
                          </a:lnTo>
                          <a:lnTo>
                            <a:pt x="321" y="381"/>
                          </a:lnTo>
                          <a:lnTo>
                            <a:pt x="329" y="9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1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3828" y="1820"/>
                      <a:ext cx="162" cy="315"/>
                    </a:xfrm>
                    <a:custGeom>
                      <a:avLst/>
                      <a:gdLst/>
                      <a:ahLst/>
                      <a:cxnLst>
                        <a:cxn ang="0">
                          <a:pos x="160" y="11"/>
                        </a:cxn>
                        <a:cxn ang="0">
                          <a:pos x="13" y="126"/>
                        </a:cxn>
                        <a:cxn ang="0">
                          <a:pos x="3" y="430"/>
                        </a:cxn>
                        <a:cxn ang="0">
                          <a:pos x="0" y="583"/>
                        </a:cxn>
                        <a:cxn ang="0">
                          <a:pos x="9" y="946"/>
                        </a:cxn>
                        <a:cxn ang="0">
                          <a:pos x="42" y="946"/>
                        </a:cxn>
                        <a:cxn ang="0">
                          <a:pos x="58" y="574"/>
                        </a:cxn>
                        <a:cxn ang="0">
                          <a:pos x="371" y="574"/>
                        </a:cxn>
                        <a:cxn ang="0">
                          <a:pos x="379" y="481"/>
                        </a:cxn>
                        <a:cxn ang="0">
                          <a:pos x="390" y="546"/>
                        </a:cxn>
                        <a:cxn ang="0">
                          <a:pos x="368" y="688"/>
                        </a:cxn>
                        <a:cxn ang="0">
                          <a:pos x="347" y="897"/>
                        </a:cxn>
                        <a:cxn ang="0">
                          <a:pos x="400" y="911"/>
                        </a:cxn>
                        <a:cxn ang="0">
                          <a:pos x="487" y="540"/>
                        </a:cxn>
                        <a:cxn ang="0">
                          <a:pos x="432" y="106"/>
                        </a:cxn>
                        <a:cxn ang="0">
                          <a:pos x="266" y="0"/>
                        </a:cxn>
                        <a:cxn ang="0">
                          <a:pos x="193" y="48"/>
                        </a:cxn>
                        <a:cxn ang="0">
                          <a:pos x="160" y="11"/>
                        </a:cxn>
                      </a:cxnLst>
                      <a:rect l="0" t="0" r="r" b="b"/>
                      <a:pathLst>
                        <a:path w="487" h="946">
                          <a:moveTo>
                            <a:pt x="160" y="11"/>
                          </a:moveTo>
                          <a:lnTo>
                            <a:pt x="13" y="126"/>
                          </a:lnTo>
                          <a:lnTo>
                            <a:pt x="3" y="430"/>
                          </a:lnTo>
                          <a:lnTo>
                            <a:pt x="0" y="583"/>
                          </a:lnTo>
                          <a:lnTo>
                            <a:pt x="9" y="946"/>
                          </a:lnTo>
                          <a:lnTo>
                            <a:pt x="42" y="946"/>
                          </a:lnTo>
                          <a:lnTo>
                            <a:pt x="58" y="574"/>
                          </a:lnTo>
                          <a:lnTo>
                            <a:pt x="371" y="574"/>
                          </a:lnTo>
                          <a:lnTo>
                            <a:pt x="379" y="481"/>
                          </a:lnTo>
                          <a:lnTo>
                            <a:pt x="390" y="546"/>
                          </a:lnTo>
                          <a:lnTo>
                            <a:pt x="368" y="688"/>
                          </a:lnTo>
                          <a:lnTo>
                            <a:pt x="347" y="897"/>
                          </a:lnTo>
                          <a:lnTo>
                            <a:pt x="400" y="911"/>
                          </a:lnTo>
                          <a:lnTo>
                            <a:pt x="487" y="540"/>
                          </a:lnTo>
                          <a:lnTo>
                            <a:pt x="432" y="106"/>
                          </a:lnTo>
                          <a:lnTo>
                            <a:pt x="266" y="0"/>
                          </a:lnTo>
                          <a:lnTo>
                            <a:pt x="193" y="48"/>
                          </a:lnTo>
                          <a:lnTo>
                            <a:pt x="160" y="11"/>
                          </a:lnTo>
                          <a:close/>
                        </a:path>
                      </a:pathLst>
                    </a:custGeom>
                    <a:solidFill>
                      <a:srgbClr val="3F7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11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939" y="2117"/>
                      <a:ext cx="24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0" y="83"/>
                        </a:cxn>
                        <a:cxn ang="0">
                          <a:pos x="38" y="159"/>
                        </a:cxn>
                        <a:cxn ang="0">
                          <a:pos x="51" y="150"/>
                        </a:cxn>
                        <a:cxn ang="0">
                          <a:pos x="73" y="143"/>
                        </a:cxn>
                        <a:cxn ang="0">
                          <a:pos x="64" y="118"/>
                        </a:cxn>
                        <a:cxn ang="0">
                          <a:pos x="61" y="89"/>
                        </a:cxn>
                        <a:cxn ang="0">
                          <a:pos x="73" y="58"/>
                        </a:cxn>
                        <a:cxn ang="0">
                          <a:pos x="64" y="5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73" h="159">
                          <a:moveTo>
                            <a:pt x="22" y="0"/>
                          </a:moveTo>
                          <a:lnTo>
                            <a:pt x="0" y="83"/>
                          </a:lnTo>
                          <a:lnTo>
                            <a:pt x="38" y="159"/>
                          </a:lnTo>
                          <a:lnTo>
                            <a:pt x="51" y="150"/>
                          </a:lnTo>
                          <a:lnTo>
                            <a:pt x="73" y="143"/>
                          </a:lnTo>
                          <a:lnTo>
                            <a:pt x="64" y="118"/>
                          </a:lnTo>
                          <a:lnTo>
                            <a:pt x="61" y="89"/>
                          </a:lnTo>
                          <a:lnTo>
                            <a:pt x="73" y="58"/>
                          </a:lnTo>
                          <a:lnTo>
                            <a:pt x="64" y="5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70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7" y="1826"/>
                      <a:ext cx="105" cy="196"/>
                      <a:chOff x="3847" y="1826"/>
                      <a:chExt cx="105" cy="196"/>
                    </a:xfrm>
                  </p:grpSpPr>
                  <p:grpSp>
                    <p:nvGrpSpPr>
                      <p:cNvPr id="71" name="Group 1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7" y="1826"/>
                        <a:ext cx="105" cy="196"/>
                        <a:chOff x="3847" y="1826"/>
                        <a:chExt cx="105" cy="196"/>
                      </a:xfrm>
                    </p:grpSpPr>
                    <p:grpSp>
                      <p:nvGrpSpPr>
                        <p:cNvPr id="72" name="Group 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7" y="2012"/>
                          <a:ext cx="105" cy="10"/>
                          <a:chOff x="3847" y="2012"/>
                          <a:chExt cx="105" cy="10"/>
                        </a:xfrm>
                      </p:grpSpPr>
                      <p:sp>
                        <p:nvSpPr>
                          <p:cNvPr id="117" name="Line 1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47" y="2021"/>
                            <a:ext cx="105" cy="1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Line 1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47" y="2012"/>
                            <a:ext cx="105" cy="1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6" name="Freeform 1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6" y="1826"/>
                          <a:ext cx="48" cy="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6" y="85"/>
                            </a:cxn>
                            <a:cxn ang="0">
                              <a:pos x="47" y="31"/>
                            </a:cxn>
                            <a:cxn ang="0">
                              <a:pos x="75" y="84"/>
                            </a:cxn>
                            <a:cxn ang="0">
                              <a:pos x="145" y="0"/>
                            </a:cxn>
                          </a:cxnLst>
                          <a:rect l="0" t="0" r="r" b="b"/>
                          <a:pathLst>
                            <a:path w="145" h="85">
                              <a:moveTo>
                                <a:pt x="0" y="11"/>
                              </a:moveTo>
                              <a:lnTo>
                                <a:pt x="6" y="85"/>
                              </a:lnTo>
                              <a:lnTo>
                                <a:pt x="47" y="31"/>
                              </a:lnTo>
                              <a:lnTo>
                                <a:pt x="75" y="84"/>
                              </a:lnTo>
                              <a:lnTo>
                                <a:pt x="145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4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1" y="1839"/>
                        <a:ext cx="1" cy="18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3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861" y="1725"/>
                    <a:ext cx="68" cy="111"/>
                    <a:chOff x="3861" y="1725"/>
                    <a:chExt cx="68" cy="111"/>
                  </a:xfrm>
                </p:grpSpPr>
                <p:grpSp>
                  <p:nvGrpSpPr>
                    <p:cNvPr id="77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63" y="1731"/>
                      <a:ext cx="63" cy="105"/>
                      <a:chOff x="3863" y="1731"/>
                      <a:chExt cx="63" cy="105"/>
                    </a:xfrm>
                  </p:grpSpPr>
                  <p:sp>
                    <p:nvSpPr>
                      <p:cNvPr id="104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3" y="1731"/>
                        <a:ext cx="63" cy="10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57"/>
                          </a:cxn>
                          <a:cxn ang="0">
                            <a:pos x="3" y="89"/>
                          </a:cxn>
                          <a:cxn ang="0">
                            <a:pos x="2" y="100"/>
                          </a:cxn>
                          <a:cxn ang="0">
                            <a:pos x="7" y="112"/>
                          </a:cxn>
                          <a:cxn ang="0">
                            <a:pos x="0" y="137"/>
                          </a:cxn>
                          <a:cxn ang="0">
                            <a:pos x="4" y="173"/>
                          </a:cxn>
                          <a:cxn ang="0">
                            <a:pos x="9" y="192"/>
                          </a:cxn>
                          <a:cxn ang="0">
                            <a:pos x="13" y="210"/>
                          </a:cxn>
                          <a:cxn ang="0">
                            <a:pos x="19" y="227"/>
                          </a:cxn>
                          <a:cxn ang="0">
                            <a:pos x="26" y="246"/>
                          </a:cxn>
                          <a:cxn ang="0">
                            <a:pos x="41" y="250"/>
                          </a:cxn>
                          <a:cxn ang="0">
                            <a:pos x="55" y="255"/>
                          </a:cxn>
                          <a:cxn ang="0">
                            <a:pos x="55" y="269"/>
                          </a:cxn>
                          <a:cxn ang="0">
                            <a:pos x="54" y="280"/>
                          </a:cxn>
                          <a:cxn ang="0">
                            <a:pos x="85" y="316"/>
                          </a:cxn>
                          <a:cxn ang="0">
                            <a:pos x="162" y="269"/>
                          </a:cxn>
                          <a:cxn ang="0">
                            <a:pos x="165" y="182"/>
                          </a:cxn>
                          <a:cxn ang="0">
                            <a:pos x="175" y="157"/>
                          </a:cxn>
                          <a:cxn ang="0">
                            <a:pos x="181" y="138"/>
                          </a:cxn>
                          <a:cxn ang="0">
                            <a:pos x="187" y="113"/>
                          </a:cxn>
                          <a:cxn ang="0">
                            <a:pos x="190" y="93"/>
                          </a:cxn>
                          <a:cxn ang="0">
                            <a:pos x="188" y="74"/>
                          </a:cxn>
                          <a:cxn ang="0">
                            <a:pos x="185" y="54"/>
                          </a:cxn>
                          <a:cxn ang="0">
                            <a:pos x="181" y="38"/>
                          </a:cxn>
                          <a:cxn ang="0">
                            <a:pos x="174" y="25"/>
                          </a:cxn>
                          <a:cxn ang="0">
                            <a:pos x="162" y="14"/>
                          </a:cxn>
                          <a:cxn ang="0">
                            <a:pos x="149" y="8"/>
                          </a:cxn>
                          <a:cxn ang="0">
                            <a:pos x="133" y="4"/>
                          </a:cxn>
                          <a:cxn ang="0">
                            <a:pos x="115" y="1"/>
                          </a:cxn>
                          <a:cxn ang="0">
                            <a:pos x="93" y="0"/>
                          </a:cxn>
                          <a:cxn ang="0">
                            <a:pos x="72" y="1"/>
                          </a:cxn>
                          <a:cxn ang="0">
                            <a:pos x="48" y="7"/>
                          </a:cxn>
                          <a:cxn ang="0">
                            <a:pos x="35" y="16"/>
                          </a:cxn>
                          <a:cxn ang="0">
                            <a:pos x="22" y="25"/>
                          </a:cxn>
                          <a:cxn ang="0">
                            <a:pos x="13" y="39"/>
                          </a:cxn>
                          <a:cxn ang="0">
                            <a:pos x="7" y="57"/>
                          </a:cxn>
                        </a:cxnLst>
                        <a:rect l="0" t="0" r="r" b="b"/>
                        <a:pathLst>
                          <a:path w="190" h="316">
                            <a:moveTo>
                              <a:pt x="7" y="57"/>
                            </a:moveTo>
                            <a:lnTo>
                              <a:pt x="3" y="89"/>
                            </a:lnTo>
                            <a:lnTo>
                              <a:pt x="2" y="100"/>
                            </a:lnTo>
                            <a:lnTo>
                              <a:pt x="7" y="112"/>
                            </a:lnTo>
                            <a:lnTo>
                              <a:pt x="0" y="137"/>
                            </a:lnTo>
                            <a:lnTo>
                              <a:pt x="4" y="173"/>
                            </a:lnTo>
                            <a:lnTo>
                              <a:pt x="9" y="192"/>
                            </a:lnTo>
                            <a:lnTo>
                              <a:pt x="13" y="210"/>
                            </a:lnTo>
                            <a:lnTo>
                              <a:pt x="19" y="227"/>
                            </a:lnTo>
                            <a:lnTo>
                              <a:pt x="26" y="246"/>
                            </a:lnTo>
                            <a:lnTo>
                              <a:pt x="41" y="250"/>
                            </a:lnTo>
                            <a:lnTo>
                              <a:pt x="55" y="255"/>
                            </a:lnTo>
                            <a:lnTo>
                              <a:pt x="55" y="269"/>
                            </a:lnTo>
                            <a:lnTo>
                              <a:pt x="54" y="280"/>
                            </a:lnTo>
                            <a:lnTo>
                              <a:pt x="85" y="316"/>
                            </a:lnTo>
                            <a:lnTo>
                              <a:pt x="162" y="269"/>
                            </a:lnTo>
                            <a:lnTo>
                              <a:pt x="165" y="182"/>
                            </a:lnTo>
                            <a:lnTo>
                              <a:pt x="175" y="157"/>
                            </a:lnTo>
                            <a:lnTo>
                              <a:pt x="181" y="138"/>
                            </a:lnTo>
                            <a:lnTo>
                              <a:pt x="187" y="113"/>
                            </a:lnTo>
                            <a:lnTo>
                              <a:pt x="190" y="93"/>
                            </a:lnTo>
                            <a:lnTo>
                              <a:pt x="188" y="74"/>
                            </a:lnTo>
                            <a:lnTo>
                              <a:pt x="185" y="54"/>
                            </a:lnTo>
                            <a:lnTo>
                              <a:pt x="181" y="38"/>
                            </a:lnTo>
                            <a:lnTo>
                              <a:pt x="174" y="25"/>
                            </a:lnTo>
                            <a:lnTo>
                              <a:pt x="162" y="14"/>
                            </a:lnTo>
                            <a:lnTo>
                              <a:pt x="149" y="8"/>
                            </a:lnTo>
                            <a:lnTo>
                              <a:pt x="133" y="4"/>
                            </a:lnTo>
                            <a:lnTo>
                              <a:pt x="115" y="1"/>
                            </a:lnTo>
                            <a:lnTo>
                              <a:pt x="93" y="0"/>
                            </a:lnTo>
                            <a:lnTo>
                              <a:pt x="72" y="1"/>
                            </a:lnTo>
                            <a:lnTo>
                              <a:pt x="48" y="7"/>
                            </a:lnTo>
                            <a:lnTo>
                              <a:pt x="35" y="16"/>
                            </a:lnTo>
                            <a:lnTo>
                              <a:pt x="22" y="25"/>
                            </a:lnTo>
                            <a:lnTo>
                              <a:pt x="13" y="39"/>
                            </a:lnTo>
                            <a:lnTo>
                              <a:pt x="7" y="57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05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0" y="1766"/>
                        <a:ext cx="23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5"/>
                          </a:cxn>
                          <a:cxn ang="0">
                            <a:pos x="23" y="2"/>
                          </a:cxn>
                          <a:cxn ang="0">
                            <a:pos x="45" y="0"/>
                          </a:cxn>
                          <a:cxn ang="0">
                            <a:pos x="60" y="5"/>
                          </a:cxn>
                          <a:cxn ang="0">
                            <a:pos x="64" y="7"/>
                          </a:cxn>
                          <a:cxn ang="0">
                            <a:pos x="66" y="13"/>
                          </a:cxn>
                          <a:cxn ang="0">
                            <a:pos x="70" y="16"/>
                          </a:cxn>
                          <a:cxn ang="0">
                            <a:pos x="40" y="18"/>
                          </a:cxn>
                          <a:cxn ang="0">
                            <a:pos x="44" y="21"/>
                          </a:cxn>
                          <a:cxn ang="0">
                            <a:pos x="60" y="22"/>
                          </a:cxn>
                          <a:cxn ang="0">
                            <a:pos x="23" y="22"/>
                          </a:cxn>
                          <a:cxn ang="0">
                            <a:pos x="12" y="22"/>
                          </a:cxn>
                          <a:cxn ang="0">
                            <a:pos x="6" y="61"/>
                          </a:cxn>
                          <a:cxn ang="0">
                            <a:pos x="10" y="70"/>
                          </a:cxn>
                          <a:cxn ang="0">
                            <a:pos x="12" y="76"/>
                          </a:cxn>
                          <a:cxn ang="0">
                            <a:pos x="0" y="66"/>
                          </a:cxn>
                          <a:cxn ang="0">
                            <a:pos x="0" y="66"/>
                          </a:cxn>
                          <a:cxn ang="0">
                            <a:pos x="7" y="18"/>
                          </a:cxn>
                          <a:cxn ang="0">
                            <a:pos x="9" y="5"/>
                          </a:cxn>
                        </a:cxnLst>
                        <a:rect l="0" t="0" r="r" b="b"/>
                        <a:pathLst>
                          <a:path w="70" h="76">
                            <a:moveTo>
                              <a:pt x="9" y="5"/>
                            </a:moveTo>
                            <a:lnTo>
                              <a:pt x="23" y="2"/>
                            </a:lnTo>
                            <a:lnTo>
                              <a:pt x="45" y="0"/>
                            </a:lnTo>
                            <a:lnTo>
                              <a:pt x="60" y="5"/>
                            </a:lnTo>
                            <a:lnTo>
                              <a:pt x="64" y="7"/>
                            </a:lnTo>
                            <a:lnTo>
                              <a:pt x="66" y="13"/>
                            </a:lnTo>
                            <a:lnTo>
                              <a:pt x="70" y="16"/>
                            </a:lnTo>
                            <a:lnTo>
                              <a:pt x="40" y="18"/>
                            </a:lnTo>
                            <a:lnTo>
                              <a:pt x="44" y="21"/>
                            </a:lnTo>
                            <a:lnTo>
                              <a:pt x="60" y="22"/>
                            </a:lnTo>
                            <a:lnTo>
                              <a:pt x="23" y="22"/>
                            </a:lnTo>
                            <a:lnTo>
                              <a:pt x="12" y="22"/>
                            </a:lnTo>
                            <a:lnTo>
                              <a:pt x="6" y="61"/>
                            </a:lnTo>
                            <a:lnTo>
                              <a:pt x="10" y="70"/>
                            </a:lnTo>
                            <a:lnTo>
                              <a:pt x="12" y="76"/>
                            </a:lnTo>
                            <a:lnTo>
                              <a:pt x="0" y="66"/>
                            </a:lnTo>
                            <a:lnTo>
                              <a:pt x="0" y="66"/>
                            </a:lnTo>
                            <a:lnTo>
                              <a:pt x="7" y="18"/>
                            </a:lnTo>
                            <a:lnTo>
                              <a:pt x="9" y="5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4" y="1767"/>
                        <a:ext cx="13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4"/>
                          </a:cxn>
                          <a:cxn ang="0">
                            <a:pos x="15" y="0"/>
                          </a:cxn>
                          <a:cxn ang="0">
                            <a:pos x="1" y="0"/>
                          </a:cxn>
                          <a:cxn ang="0">
                            <a:pos x="3" y="1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26" y="17"/>
                          </a:cxn>
                          <a:cxn ang="0">
                            <a:pos x="12" y="21"/>
                          </a:cxn>
                          <a:cxn ang="0">
                            <a:pos x="3" y="24"/>
                          </a:cxn>
                          <a:cxn ang="0">
                            <a:pos x="31" y="21"/>
                          </a:cxn>
                          <a:cxn ang="0">
                            <a:pos x="38" y="20"/>
                          </a:cxn>
                          <a:cxn ang="0">
                            <a:pos x="34" y="4"/>
                          </a:cxn>
                        </a:cxnLst>
                        <a:rect l="0" t="0" r="r" b="b"/>
                        <a:pathLst>
                          <a:path w="38" h="24">
                            <a:moveTo>
                              <a:pt x="34" y="4"/>
                            </a:moveTo>
                            <a:lnTo>
                              <a:pt x="15" y="0"/>
                            </a:lnTo>
                            <a:lnTo>
                              <a:pt x="1" y="0"/>
                            </a:lnTo>
                            <a:lnTo>
                              <a:pt x="3" y="10"/>
                            </a:ln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26" y="17"/>
                            </a:lnTo>
                            <a:lnTo>
                              <a:pt x="12" y="21"/>
                            </a:lnTo>
                            <a:lnTo>
                              <a:pt x="3" y="24"/>
                            </a:lnTo>
                            <a:lnTo>
                              <a:pt x="31" y="21"/>
                            </a:lnTo>
                            <a:lnTo>
                              <a:pt x="38" y="20"/>
                            </a:lnTo>
                            <a:lnTo>
                              <a:pt x="34" y="4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107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5" y="1788"/>
                        <a:ext cx="32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0" y="26"/>
                          </a:cxn>
                          <a:cxn ang="0">
                            <a:pos x="72" y="49"/>
                          </a:cxn>
                          <a:cxn ang="0">
                            <a:pos x="0" y="84"/>
                          </a:cxn>
                          <a:cxn ang="0">
                            <a:pos x="38" y="76"/>
                          </a:cxn>
                          <a:cxn ang="0">
                            <a:pos x="54" y="71"/>
                          </a:cxn>
                          <a:cxn ang="0">
                            <a:pos x="73" y="74"/>
                          </a:cxn>
                          <a:cxn ang="0">
                            <a:pos x="88" y="80"/>
                          </a:cxn>
                          <a:cxn ang="0">
                            <a:pos x="95" y="97"/>
                          </a:cxn>
                          <a:cxn ang="0">
                            <a:pos x="96" y="29"/>
                          </a:cxn>
                          <a:cxn ang="0">
                            <a:pos x="94" y="14"/>
                          </a:cxn>
                          <a:cxn ang="0">
                            <a:pos x="83" y="0"/>
                          </a:cxn>
                          <a:cxn ang="0">
                            <a:pos x="80" y="26"/>
                          </a:cxn>
                        </a:cxnLst>
                        <a:rect l="0" t="0" r="r" b="b"/>
                        <a:pathLst>
                          <a:path w="96" h="97">
                            <a:moveTo>
                              <a:pt x="80" y="26"/>
                            </a:moveTo>
                            <a:lnTo>
                              <a:pt x="72" y="49"/>
                            </a:lnTo>
                            <a:lnTo>
                              <a:pt x="0" y="84"/>
                            </a:lnTo>
                            <a:lnTo>
                              <a:pt x="38" y="76"/>
                            </a:lnTo>
                            <a:lnTo>
                              <a:pt x="54" y="71"/>
                            </a:lnTo>
                            <a:lnTo>
                              <a:pt x="73" y="74"/>
                            </a:lnTo>
                            <a:lnTo>
                              <a:pt x="88" y="80"/>
                            </a:lnTo>
                            <a:lnTo>
                              <a:pt x="95" y="97"/>
                            </a:lnTo>
                            <a:lnTo>
                              <a:pt x="96" y="29"/>
                            </a:lnTo>
                            <a:lnTo>
                              <a:pt x="94" y="14"/>
                            </a:lnTo>
                            <a:lnTo>
                              <a:pt x="83" y="0"/>
                            </a:lnTo>
                            <a:lnTo>
                              <a:pt x="80" y="26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3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861" y="1725"/>
                      <a:ext cx="68" cy="77"/>
                    </a:xfrm>
                    <a:custGeom>
                      <a:avLst/>
                      <a:gdLst/>
                      <a:ahLst/>
                      <a:cxnLst>
                        <a:cxn ang="0">
                          <a:pos x="37" y="19"/>
                        </a:cxn>
                        <a:cxn ang="0">
                          <a:pos x="54" y="10"/>
                        </a:cxn>
                        <a:cxn ang="0">
                          <a:pos x="69" y="6"/>
                        </a:cxn>
                        <a:cxn ang="0">
                          <a:pos x="95" y="0"/>
                        </a:cxn>
                        <a:cxn ang="0">
                          <a:pos x="113" y="0"/>
                        </a:cxn>
                        <a:cxn ang="0">
                          <a:pos x="132" y="0"/>
                        </a:cxn>
                        <a:cxn ang="0">
                          <a:pos x="150" y="4"/>
                        </a:cxn>
                        <a:cxn ang="0">
                          <a:pos x="164" y="4"/>
                        </a:cxn>
                        <a:cxn ang="0">
                          <a:pos x="177" y="8"/>
                        </a:cxn>
                        <a:cxn ang="0">
                          <a:pos x="188" y="19"/>
                        </a:cxn>
                        <a:cxn ang="0">
                          <a:pos x="197" y="30"/>
                        </a:cxn>
                        <a:cxn ang="0">
                          <a:pos x="199" y="48"/>
                        </a:cxn>
                        <a:cxn ang="0">
                          <a:pos x="202" y="70"/>
                        </a:cxn>
                        <a:cxn ang="0">
                          <a:pos x="204" y="100"/>
                        </a:cxn>
                        <a:cxn ang="0">
                          <a:pos x="203" y="127"/>
                        </a:cxn>
                        <a:cxn ang="0">
                          <a:pos x="197" y="150"/>
                        </a:cxn>
                        <a:cxn ang="0">
                          <a:pos x="193" y="172"/>
                        </a:cxn>
                        <a:cxn ang="0">
                          <a:pos x="187" y="186"/>
                        </a:cxn>
                        <a:cxn ang="0">
                          <a:pos x="181" y="201"/>
                        </a:cxn>
                        <a:cxn ang="0">
                          <a:pos x="175" y="214"/>
                        </a:cxn>
                        <a:cxn ang="0">
                          <a:pos x="168" y="229"/>
                        </a:cxn>
                        <a:cxn ang="0">
                          <a:pos x="161" y="229"/>
                        </a:cxn>
                        <a:cxn ang="0">
                          <a:pos x="164" y="208"/>
                        </a:cxn>
                        <a:cxn ang="0">
                          <a:pos x="159" y="195"/>
                        </a:cxn>
                        <a:cxn ang="0">
                          <a:pos x="156" y="186"/>
                        </a:cxn>
                        <a:cxn ang="0">
                          <a:pos x="161" y="173"/>
                        </a:cxn>
                        <a:cxn ang="0">
                          <a:pos x="164" y="150"/>
                        </a:cxn>
                        <a:cxn ang="0">
                          <a:pos x="158" y="144"/>
                        </a:cxn>
                        <a:cxn ang="0">
                          <a:pos x="149" y="156"/>
                        </a:cxn>
                        <a:cxn ang="0">
                          <a:pos x="142" y="167"/>
                        </a:cxn>
                        <a:cxn ang="0">
                          <a:pos x="143" y="144"/>
                        </a:cxn>
                        <a:cxn ang="0">
                          <a:pos x="139" y="116"/>
                        </a:cxn>
                        <a:cxn ang="0">
                          <a:pos x="139" y="87"/>
                        </a:cxn>
                        <a:cxn ang="0">
                          <a:pos x="137" y="71"/>
                        </a:cxn>
                        <a:cxn ang="0">
                          <a:pos x="145" y="64"/>
                        </a:cxn>
                        <a:cxn ang="0">
                          <a:pos x="130" y="68"/>
                        </a:cxn>
                        <a:cxn ang="0">
                          <a:pos x="118" y="73"/>
                        </a:cxn>
                        <a:cxn ang="0">
                          <a:pos x="108" y="74"/>
                        </a:cxn>
                        <a:cxn ang="0">
                          <a:pos x="88" y="77"/>
                        </a:cxn>
                        <a:cxn ang="0">
                          <a:pos x="75" y="81"/>
                        </a:cxn>
                        <a:cxn ang="0">
                          <a:pos x="94" y="73"/>
                        </a:cxn>
                        <a:cxn ang="0">
                          <a:pos x="82" y="73"/>
                        </a:cxn>
                        <a:cxn ang="0">
                          <a:pos x="59" y="73"/>
                        </a:cxn>
                        <a:cxn ang="0">
                          <a:pos x="41" y="70"/>
                        </a:cxn>
                        <a:cxn ang="0">
                          <a:pos x="19" y="71"/>
                        </a:cxn>
                        <a:cxn ang="0">
                          <a:pos x="13" y="86"/>
                        </a:cxn>
                        <a:cxn ang="0">
                          <a:pos x="10" y="103"/>
                        </a:cxn>
                        <a:cxn ang="0">
                          <a:pos x="6" y="81"/>
                        </a:cxn>
                        <a:cxn ang="0">
                          <a:pos x="0" y="57"/>
                        </a:cxn>
                        <a:cxn ang="0">
                          <a:pos x="10" y="39"/>
                        </a:cxn>
                        <a:cxn ang="0">
                          <a:pos x="22" y="27"/>
                        </a:cxn>
                        <a:cxn ang="0">
                          <a:pos x="37" y="19"/>
                        </a:cxn>
                      </a:cxnLst>
                      <a:rect l="0" t="0" r="r" b="b"/>
                      <a:pathLst>
                        <a:path w="204" h="229">
                          <a:moveTo>
                            <a:pt x="37" y="19"/>
                          </a:moveTo>
                          <a:lnTo>
                            <a:pt x="54" y="10"/>
                          </a:lnTo>
                          <a:lnTo>
                            <a:pt x="69" y="6"/>
                          </a:lnTo>
                          <a:lnTo>
                            <a:pt x="95" y="0"/>
                          </a:lnTo>
                          <a:lnTo>
                            <a:pt x="113" y="0"/>
                          </a:lnTo>
                          <a:lnTo>
                            <a:pt x="132" y="0"/>
                          </a:lnTo>
                          <a:lnTo>
                            <a:pt x="150" y="4"/>
                          </a:lnTo>
                          <a:lnTo>
                            <a:pt x="164" y="4"/>
                          </a:lnTo>
                          <a:lnTo>
                            <a:pt x="177" y="8"/>
                          </a:lnTo>
                          <a:lnTo>
                            <a:pt x="188" y="19"/>
                          </a:lnTo>
                          <a:lnTo>
                            <a:pt x="197" y="30"/>
                          </a:lnTo>
                          <a:lnTo>
                            <a:pt x="199" y="48"/>
                          </a:lnTo>
                          <a:lnTo>
                            <a:pt x="202" y="70"/>
                          </a:lnTo>
                          <a:lnTo>
                            <a:pt x="204" y="100"/>
                          </a:lnTo>
                          <a:lnTo>
                            <a:pt x="203" y="127"/>
                          </a:lnTo>
                          <a:lnTo>
                            <a:pt x="197" y="150"/>
                          </a:lnTo>
                          <a:lnTo>
                            <a:pt x="193" y="172"/>
                          </a:lnTo>
                          <a:lnTo>
                            <a:pt x="187" y="186"/>
                          </a:lnTo>
                          <a:lnTo>
                            <a:pt x="181" y="201"/>
                          </a:lnTo>
                          <a:lnTo>
                            <a:pt x="175" y="214"/>
                          </a:lnTo>
                          <a:lnTo>
                            <a:pt x="168" y="229"/>
                          </a:lnTo>
                          <a:lnTo>
                            <a:pt x="161" y="229"/>
                          </a:lnTo>
                          <a:lnTo>
                            <a:pt x="164" y="208"/>
                          </a:lnTo>
                          <a:lnTo>
                            <a:pt x="159" y="195"/>
                          </a:lnTo>
                          <a:lnTo>
                            <a:pt x="156" y="186"/>
                          </a:lnTo>
                          <a:lnTo>
                            <a:pt x="161" y="173"/>
                          </a:lnTo>
                          <a:lnTo>
                            <a:pt x="164" y="150"/>
                          </a:lnTo>
                          <a:lnTo>
                            <a:pt x="158" y="144"/>
                          </a:lnTo>
                          <a:lnTo>
                            <a:pt x="149" y="156"/>
                          </a:lnTo>
                          <a:lnTo>
                            <a:pt x="142" y="167"/>
                          </a:lnTo>
                          <a:lnTo>
                            <a:pt x="143" y="144"/>
                          </a:lnTo>
                          <a:lnTo>
                            <a:pt x="139" y="116"/>
                          </a:lnTo>
                          <a:lnTo>
                            <a:pt x="139" y="87"/>
                          </a:lnTo>
                          <a:lnTo>
                            <a:pt x="137" y="71"/>
                          </a:lnTo>
                          <a:lnTo>
                            <a:pt x="145" y="64"/>
                          </a:lnTo>
                          <a:lnTo>
                            <a:pt x="130" y="68"/>
                          </a:lnTo>
                          <a:lnTo>
                            <a:pt x="118" y="73"/>
                          </a:lnTo>
                          <a:lnTo>
                            <a:pt x="108" y="74"/>
                          </a:lnTo>
                          <a:lnTo>
                            <a:pt x="88" y="77"/>
                          </a:lnTo>
                          <a:lnTo>
                            <a:pt x="75" y="81"/>
                          </a:lnTo>
                          <a:lnTo>
                            <a:pt x="94" y="73"/>
                          </a:lnTo>
                          <a:lnTo>
                            <a:pt x="82" y="73"/>
                          </a:lnTo>
                          <a:lnTo>
                            <a:pt x="59" y="73"/>
                          </a:lnTo>
                          <a:lnTo>
                            <a:pt x="41" y="70"/>
                          </a:lnTo>
                          <a:lnTo>
                            <a:pt x="19" y="71"/>
                          </a:lnTo>
                          <a:lnTo>
                            <a:pt x="13" y="86"/>
                          </a:lnTo>
                          <a:lnTo>
                            <a:pt x="10" y="103"/>
                          </a:lnTo>
                          <a:lnTo>
                            <a:pt x="6" y="81"/>
                          </a:lnTo>
                          <a:lnTo>
                            <a:pt x="0" y="57"/>
                          </a:lnTo>
                          <a:lnTo>
                            <a:pt x="10" y="39"/>
                          </a:lnTo>
                          <a:lnTo>
                            <a:pt x="22" y="27"/>
                          </a:lnTo>
                          <a:lnTo>
                            <a:pt x="37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" name="Group 195"/>
                <p:cNvGrpSpPr>
                  <a:grpSpLocks/>
                </p:cNvGrpSpPr>
                <p:nvPr/>
              </p:nvGrpSpPr>
              <p:grpSpPr bwMode="auto">
                <a:xfrm>
                  <a:off x="3706" y="1743"/>
                  <a:ext cx="155" cy="719"/>
                  <a:chOff x="3706" y="1743"/>
                  <a:chExt cx="155" cy="719"/>
                </a:xfrm>
              </p:grpSpPr>
              <p:grpSp>
                <p:nvGrpSpPr>
                  <p:cNvPr id="79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3739" y="1743"/>
                    <a:ext cx="82" cy="125"/>
                    <a:chOff x="3739" y="1743"/>
                    <a:chExt cx="82" cy="125"/>
                  </a:xfrm>
                </p:grpSpPr>
                <p:sp>
                  <p:nvSpPr>
                    <p:cNvPr id="90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3739" y="1743"/>
                      <a:ext cx="82" cy="97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3"/>
                        </a:cxn>
                        <a:cxn ang="0">
                          <a:pos x="66" y="18"/>
                        </a:cxn>
                        <a:cxn ang="0">
                          <a:pos x="50" y="34"/>
                        </a:cxn>
                        <a:cxn ang="0">
                          <a:pos x="37" y="54"/>
                        </a:cxn>
                        <a:cxn ang="0">
                          <a:pos x="23" y="95"/>
                        </a:cxn>
                        <a:cxn ang="0">
                          <a:pos x="9" y="155"/>
                        </a:cxn>
                        <a:cxn ang="0">
                          <a:pos x="0" y="207"/>
                        </a:cxn>
                        <a:cxn ang="0">
                          <a:pos x="1" y="231"/>
                        </a:cxn>
                        <a:cxn ang="0">
                          <a:pos x="6" y="252"/>
                        </a:cxn>
                        <a:cxn ang="0">
                          <a:pos x="10" y="277"/>
                        </a:cxn>
                        <a:cxn ang="0">
                          <a:pos x="10" y="287"/>
                        </a:cxn>
                        <a:cxn ang="0">
                          <a:pos x="19" y="287"/>
                        </a:cxn>
                        <a:cxn ang="0">
                          <a:pos x="34" y="283"/>
                        </a:cxn>
                        <a:cxn ang="0">
                          <a:pos x="50" y="284"/>
                        </a:cxn>
                        <a:cxn ang="0">
                          <a:pos x="72" y="290"/>
                        </a:cxn>
                        <a:cxn ang="0">
                          <a:pos x="85" y="292"/>
                        </a:cxn>
                        <a:cxn ang="0">
                          <a:pos x="85" y="273"/>
                        </a:cxn>
                        <a:cxn ang="0">
                          <a:pos x="67" y="232"/>
                        </a:cxn>
                        <a:cxn ang="0">
                          <a:pos x="63" y="168"/>
                        </a:cxn>
                        <a:cxn ang="0">
                          <a:pos x="67" y="110"/>
                        </a:cxn>
                        <a:cxn ang="0">
                          <a:pos x="101" y="73"/>
                        </a:cxn>
                        <a:cxn ang="0">
                          <a:pos x="159" y="67"/>
                        </a:cxn>
                        <a:cxn ang="0">
                          <a:pos x="187" y="104"/>
                        </a:cxn>
                        <a:cxn ang="0">
                          <a:pos x="184" y="226"/>
                        </a:cxn>
                        <a:cxn ang="0">
                          <a:pos x="159" y="274"/>
                        </a:cxn>
                        <a:cxn ang="0">
                          <a:pos x="159" y="290"/>
                        </a:cxn>
                        <a:cxn ang="0">
                          <a:pos x="174" y="290"/>
                        </a:cxn>
                        <a:cxn ang="0">
                          <a:pos x="191" y="287"/>
                        </a:cxn>
                        <a:cxn ang="0">
                          <a:pos x="207" y="286"/>
                        </a:cxn>
                        <a:cxn ang="0">
                          <a:pos x="220" y="289"/>
                        </a:cxn>
                        <a:cxn ang="0">
                          <a:pos x="228" y="290"/>
                        </a:cxn>
                        <a:cxn ang="0">
                          <a:pos x="231" y="271"/>
                        </a:cxn>
                        <a:cxn ang="0">
                          <a:pos x="239" y="244"/>
                        </a:cxn>
                        <a:cxn ang="0">
                          <a:pos x="244" y="216"/>
                        </a:cxn>
                        <a:cxn ang="0">
                          <a:pos x="245" y="194"/>
                        </a:cxn>
                        <a:cxn ang="0">
                          <a:pos x="244" y="168"/>
                        </a:cxn>
                        <a:cxn ang="0">
                          <a:pos x="239" y="149"/>
                        </a:cxn>
                        <a:cxn ang="0">
                          <a:pos x="233" y="128"/>
                        </a:cxn>
                        <a:cxn ang="0">
                          <a:pos x="229" y="108"/>
                        </a:cxn>
                        <a:cxn ang="0">
                          <a:pos x="229" y="93"/>
                        </a:cxn>
                        <a:cxn ang="0">
                          <a:pos x="225" y="72"/>
                        </a:cxn>
                        <a:cxn ang="0">
                          <a:pos x="219" y="45"/>
                        </a:cxn>
                        <a:cxn ang="0">
                          <a:pos x="201" y="22"/>
                        </a:cxn>
                        <a:cxn ang="0">
                          <a:pos x="177" y="6"/>
                        </a:cxn>
                        <a:cxn ang="0">
                          <a:pos x="150" y="0"/>
                        </a:cxn>
                        <a:cxn ang="0">
                          <a:pos x="127" y="0"/>
                        </a:cxn>
                        <a:cxn ang="0">
                          <a:pos x="93" y="3"/>
                        </a:cxn>
                      </a:cxnLst>
                      <a:rect l="0" t="0" r="r" b="b"/>
                      <a:pathLst>
                        <a:path w="245" h="292">
                          <a:moveTo>
                            <a:pt x="93" y="3"/>
                          </a:moveTo>
                          <a:lnTo>
                            <a:pt x="66" y="18"/>
                          </a:lnTo>
                          <a:lnTo>
                            <a:pt x="50" y="34"/>
                          </a:lnTo>
                          <a:lnTo>
                            <a:pt x="37" y="54"/>
                          </a:lnTo>
                          <a:lnTo>
                            <a:pt x="23" y="95"/>
                          </a:lnTo>
                          <a:lnTo>
                            <a:pt x="9" y="155"/>
                          </a:lnTo>
                          <a:lnTo>
                            <a:pt x="0" y="207"/>
                          </a:lnTo>
                          <a:lnTo>
                            <a:pt x="1" y="231"/>
                          </a:lnTo>
                          <a:lnTo>
                            <a:pt x="6" y="252"/>
                          </a:lnTo>
                          <a:lnTo>
                            <a:pt x="10" y="277"/>
                          </a:lnTo>
                          <a:lnTo>
                            <a:pt x="10" y="287"/>
                          </a:lnTo>
                          <a:lnTo>
                            <a:pt x="19" y="287"/>
                          </a:lnTo>
                          <a:lnTo>
                            <a:pt x="34" y="283"/>
                          </a:lnTo>
                          <a:lnTo>
                            <a:pt x="50" y="284"/>
                          </a:lnTo>
                          <a:lnTo>
                            <a:pt x="72" y="290"/>
                          </a:lnTo>
                          <a:lnTo>
                            <a:pt x="85" y="292"/>
                          </a:lnTo>
                          <a:lnTo>
                            <a:pt x="85" y="273"/>
                          </a:lnTo>
                          <a:lnTo>
                            <a:pt x="67" y="232"/>
                          </a:lnTo>
                          <a:lnTo>
                            <a:pt x="63" y="168"/>
                          </a:lnTo>
                          <a:lnTo>
                            <a:pt x="67" y="110"/>
                          </a:lnTo>
                          <a:lnTo>
                            <a:pt x="101" y="73"/>
                          </a:lnTo>
                          <a:lnTo>
                            <a:pt x="159" y="67"/>
                          </a:lnTo>
                          <a:lnTo>
                            <a:pt x="187" y="104"/>
                          </a:lnTo>
                          <a:lnTo>
                            <a:pt x="184" y="226"/>
                          </a:lnTo>
                          <a:lnTo>
                            <a:pt x="159" y="274"/>
                          </a:lnTo>
                          <a:lnTo>
                            <a:pt x="159" y="290"/>
                          </a:lnTo>
                          <a:lnTo>
                            <a:pt x="174" y="290"/>
                          </a:lnTo>
                          <a:lnTo>
                            <a:pt x="191" y="287"/>
                          </a:lnTo>
                          <a:lnTo>
                            <a:pt x="207" y="286"/>
                          </a:lnTo>
                          <a:lnTo>
                            <a:pt x="220" y="289"/>
                          </a:lnTo>
                          <a:lnTo>
                            <a:pt x="228" y="290"/>
                          </a:lnTo>
                          <a:lnTo>
                            <a:pt x="231" y="271"/>
                          </a:lnTo>
                          <a:lnTo>
                            <a:pt x="239" y="244"/>
                          </a:lnTo>
                          <a:lnTo>
                            <a:pt x="244" y="216"/>
                          </a:lnTo>
                          <a:lnTo>
                            <a:pt x="245" y="194"/>
                          </a:lnTo>
                          <a:lnTo>
                            <a:pt x="244" y="168"/>
                          </a:lnTo>
                          <a:lnTo>
                            <a:pt x="239" y="149"/>
                          </a:lnTo>
                          <a:lnTo>
                            <a:pt x="233" y="128"/>
                          </a:lnTo>
                          <a:lnTo>
                            <a:pt x="229" y="108"/>
                          </a:lnTo>
                          <a:lnTo>
                            <a:pt x="229" y="93"/>
                          </a:lnTo>
                          <a:lnTo>
                            <a:pt x="225" y="72"/>
                          </a:lnTo>
                          <a:lnTo>
                            <a:pt x="219" y="45"/>
                          </a:lnTo>
                          <a:lnTo>
                            <a:pt x="201" y="22"/>
                          </a:lnTo>
                          <a:lnTo>
                            <a:pt x="177" y="6"/>
                          </a:lnTo>
                          <a:lnTo>
                            <a:pt x="150" y="0"/>
                          </a:lnTo>
                          <a:lnTo>
                            <a:pt x="127" y="0"/>
                          </a:lnTo>
                          <a:lnTo>
                            <a:pt x="93" y="3"/>
                          </a:lnTo>
                          <a:close/>
                        </a:path>
                      </a:pathLst>
                    </a:custGeom>
                    <a:solidFill>
                      <a:srgbClr val="B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91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3757" y="1761"/>
                      <a:ext cx="47" cy="107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33"/>
                        </a:cxn>
                        <a:cxn ang="0">
                          <a:pos x="4" y="55"/>
                        </a:cxn>
                        <a:cxn ang="0">
                          <a:pos x="1" y="81"/>
                        </a:cxn>
                        <a:cxn ang="0">
                          <a:pos x="0" y="109"/>
                        </a:cxn>
                        <a:cxn ang="0">
                          <a:pos x="1" y="131"/>
                        </a:cxn>
                        <a:cxn ang="0">
                          <a:pos x="4" y="153"/>
                        </a:cxn>
                        <a:cxn ang="0">
                          <a:pos x="31" y="218"/>
                        </a:cxn>
                        <a:cxn ang="0">
                          <a:pos x="31" y="279"/>
                        </a:cxn>
                        <a:cxn ang="0">
                          <a:pos x="73" y="319"/>
                        </a:cxn>
                        <a:cxn ang="0">
                          <a:pos x="105" y="274"/>
                        </a:cxn>
                        <a:cxn ang="0">
                          <a:pos x="105" y="220"/>
                        </a:cxn>
                        <a:cxn ang="0">
                          <a:pos x="134" y="166"/>
                        </a:cxn>
                        <a:cxn ang="0">
                          <a:pos x="139" y="134"/>
                        </a:cxn>
                        <a:cxn ang="0">
                          <a:pos x="142" y="109"/>
                        </a:cxn>
                        <a:cxn ang="0">
                          <a:pos x="140" y="86"/>
                        </a:cxn>
                        <a:cxn ang="0">
                          <a:pos x="139" y="67"/>
                        </a:cxn>
                        <a:cxn ang="0">
                          <a:pos x="134" y="43"/>
                        </a:cxn>
                        <a:cxn ang="0">
                          <a:pos x="124" y="21"/>
                        </a:cxn>
                        <a:cxn ang="0">
                          <a:pos x="111" y="10"/>
                        </a:cxn>
                        <a:cxn ang="0">
                          <a:pos x="88" y="2"/>
                        </a:cxn>
                        <a:cxn ang="0">
                          <a:pos x="64" y="0"/>
                        </a:cxn>
                        <a:cxn ang="0">
                          <a:pos x="44" y="4"/>
                        </a:cxn>
                        <a:cxn ang="0">
                          <a:pos x="26" y="16"/>
                        </a:cxn>
                        <a:cxn ang="0">
                          <a:pos x="13" y="33"/>
                        </a:cxn>
                      </a:cxnLst>
                      <a:rect l="0" t="0" r="r" b="b"/>
                      <a:pathLst>
                        <a:path w="142" h="319">
                          <a:moveTo>
                            <a:pt x="13" y="33"/>
                          </a:moveTo>
                          <a:lnTo>
                            <a:pt x="4" y="55"/>
                          </a:lnTo>
                          <a:lnTo>
                            <a:pt x="1" y="81"/>
                          </a:lnTo>
                          <a:lnTo>
                            <a:pt x="0" y="109"/>
                          </a:lnTo>
                          <a:lnTo>
                            <a:pt x="1" y="131"/>
                          </a:lnTo>
                          <a:lnTo>
                            <a:pt x="4" y="153"/>
                          </a:lnTo>
                          <a:lnTo>
                            <a:pt x="31" y="218"/>
                          </a:lnTo>
                          <a:lnTo>
                            <a:pt x="31" y="279"/>
                          </a:lnTo>
                          <a:lnTo>
                            <a:pt x="73" y="319"/>
                          </a:lnTo>
                          <a:lnTo>
                            <a:pt x="105" y="274"/>
                          </a:lnTo>
                          <a:lnTo>
                            <a:pt x="105" y="220"/>
                          </a:lnTo>
                          <a:lnTo>
                            <a:pt x="134" y="166"/>
                          </a:lnTo>
                          <a:lnTo>
                            <a:pt x="139" y="134"/>
                          </a:lnTo>
                          <a:lnTo>
                            <a:pt x="142" y="109"/>
                          </a:lnTo>
                          <a:lnTo>
                            <a:pt x="140" y="86"/>
                          </a:lnTo>
                          <a:lnTo>
                            <a:pt x="139" y="67"/>
                          </a:lnTo>
                          <a:lnTo>
                            <a:pt x="134" y="43"/>
                          </a:lnTo>
                          <a:lnTo>
                            <a:pt x="124" y="21"/>
                          </a:lnTo>
                          <a:lnTo>
                            <a:pt x="111" y="10"/>
                          </a:lnTo>
                          <a:lnTo>
                            <a:pt x="88" y="2"/>
                          </a:lnTo>
                          <a:lnTo>
                            <a:pt x="64" y="0"/>
                          </a:lnTo>
                          <a:lnTo>
                            <a:pt x="44" y="4"/>
                          </a:lnTo>
                          <a:lnTo>
                            <a:pt x="26" y="16"/>
                          </a:lnTo>
                          <a:lnTo>
                            <a:pt x="13" y="33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81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3" y="1807"/>
                      <a:ext cx="55" cy="14"/>
                      <a:chOff x="3753" y="1807"/>
                      <a:chExt cx="55" cy="14"/>
                    </a:xfrm>
                  </p:grpSpPr>
                  <p:grpSp>
                    <p:nvGrpSpPr>
                      <p:cNvPr id="86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3" y="1807"/>
                        <a:ext cx="8" cy="14"/>
                        <a:chOff x="3753" y="1807"/>
                        <a:chExt cx="8" cy="14"/>
                      </a:xfrm>
                    </p:grpSpPr>
                    <p:sp>
                      <p:nvSpPr>
                        <p:cNvPr id="97" name="Oval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53" y="1807"/>
                          <a:ext cx="8" cy="14"/>
                        </a:xfrm>
                        <a:prstGeom prst="ellipse">
                          <a:avLst/>
                        </a:prstGeom>
                        <a:solidFill>
                          <a:srgbClr val="5F00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Oval 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54" y="1808"/>
                          <a:ext cx="6" cy="12"/>
                        </a:xfrm>
                        <a:prstGeom prst="ellipse">
                          <a:avLst/>
                        </a:prstGeom>
                        <a:solidFill>
                          <a:srgbClr val="BF5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92" name="Group 2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9" y="1807"/>
                        <a:ext cx="9" cy="14"/>
                        <a:chOff x="3799" y="1807"/>
                        <a:chExt cx="9" cy="14"/>
                      </a:xfrm>
                    </p:grpSpPr>
                    <p:sp>
                      <p:nvSpPr>
                        <p:cNvPr id="95" name="Oval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9" y="1807"/>
                          <a:ext cx="9" cy="14"/>
                        </a:xfrm>
                        <a:prstGeom prst="ellipse">
                          <a:avLst/>
                        </a:prstGeom>
                        <a:solidFill>
                          <a:srgbClr val="5F00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Oval 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0" y="1808"/>
                          <a:ext cx="7" cy="12"/>
                        </a:xfrm>
                        <a:prstGeom prst="ellipse">
                          <a:avLst/>
                        </a:prstGeom>
                        <a:solidFill>
                          <a:srgbClr val="BF5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93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731" y="2090"/>
                    <a:ext cx="127" cy="341"/>
                    <a:chOff x="3731" y="2090"/>
                    <a:chExt cx="127" cy="341"/>
                  </a:xfrm>
                </p:grpSpPr>
                <p:grpSp>
                  <p:nvGrpSpPr>
                    <p:cNvPr id="94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1" y="2090"/>
                      <a:ext cx="127" cy="341"/>
                      <a:chOff x="3731" y="2090"/>
                      <a:chExt cx="127" cy="341"/>
                    </a:xfrm>
                  </p:grpSpPr>
                  <p:sp>
                    <p:nvSpPr>
                      <p:cNvPr id="88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1" y="2164"/>
                        <a:ext cx="91" cy="26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17"/>
                          </a:cxn>
                          <a:cxn ang="0">
                            <a:pos x="53" y="247"/>
                          </a:cxn>
                          <a:cxn ang="0">
                            <a:pos x="51" y="443"/>
                          </a:cxn>
                          <a:cxn ang="0">
                            <a:pos x="63" y="631"/>
                          </a:cxn>
                          <a:cxn ang="0">
                            <a:pos x="32" y="712"/>
                          </a:cxn>
                          <a:cxn ang="0">
                            <a:pos x="8" y="766"/>
                          </a:cxn>
                          <a:cxn ang="0">
                            <a:pos x="0" y="782"/>
                          </a:cxn>
                          <a:cxn ang="0">
                            <a:pos x="12" y="801"/>
                          </a:cxn>
                          <a:cxn ang="0">
                            <a:pos x="60" y="798"/>
                          </a:cxn>
                          <a:cxn ang="0">
                            <a:pos x="104" y="692"/>
                          </a:cxn>
                          <a:cxn ang="0">
                            <a:pos x="107" y="625"/>
                          </a:cxn>
                          <a:cxn ang="0">
                            <a:pos x="139" y="403"/>
                          </a:cxn>
                          <a:cxn ang="0">
                            <a:pos x="143" y="351"/>
                          </a:cxn>
                          <a:cxn ang="0">
                            <a:pos x="142" y="456"/>
                          </a:cxn>
                          <a:cxn ang="0">
                            <a:pos x="156" y="603"/>
                          </a:cxn>
                          <a:cxn ang="0">
                            <a:pos x="152" y="672"/>
                          </a:cxn>
                          <a:cxn ang="0">
                            <a:pos x="174" y="740"/>
                          </a:cxn>
                          <a:cxn ang="0">
                            <a:pos x="203" y="790"/>
                          </a:cxn>
                          <a:cxn ang="0">
                            <a:pos x="247" y="793"/>
                          </a:cxn>
                          <a:cxn ang="0">
                            <a:pos x="260" y="775"/>
                          </a:cxn>
                          <a:cxn ang="0">
                            <a:pos x="213" y="669"/>
                          </a:cxn>
                          <a:cxn ang="0">
                            <a:pos x="209" y="619"/>
                          </a:cxn>
                          <a:cxn ang="0">
                            <a:pos x="218" y="513"/>
                          </a:cxn>
                          <a:cxn ang="0">
                            <a:pos x="235" y="336"/>
                          </a:cxn>
                          <a:cxn ang="0">
                            <a:pos x="273" y="0"/>
                          </a:cxn>
                          <a:cxn ang="0">
                            <a:pos x="50" y="17"/>
                          </a:cxn>
                        </a:cxnLst>
                        <a:rect l="0" t="0" r="r" b="b"/>
                        <a:pathLst>
                          <a:path w="273" h="801">
                            <a:moveTo>
                              <a:pt x="50" y="17"/>
                            </a:moveTo>
                            <a:lnTo>
                              <a:pt x="53" y="247"/>
                            </a:lnTo>
                            <a:lnTo>
                              <a:pt x="51" y="443"/>
                            </a:lnTo>
                            <a:lnTo>
                              <a:pt x="63" y="631"/>
                            </a:lnTo>
                            <a:lnTo>
                              <a:pt x="32" y="712"/>
                            </a:lnTo>
                            <a:lnTo>
                              <a:pt x="8" y="766"/>
                            </a:lnTo>
                            <a:lnTo>
                              <a:pt x="0" y="782"/>
                            </a:lnTo>
                            <a:lnTo>
                              <a:pt x="12" y="801"/>
                            </a:lnTo>
                            <a:lnTo>
                              <a:pt x="60" y="798"/>
                            </a:lnTo>
                            <a:lnTo>
                              <a:pt x="104" y="692"/>
                            </a:lnTo>
                            <a:lnTo>
                              <a:pt x="107" y="625"/>
                            </a:lnTo>
                            <a:lnTo>
                              <a:pt x="139" y="403"/>
                            </a:lnTo>
                            <a:lnTo>
                              <a:pt x="143" y="351"/>
                            </a:lnTo>
                            <a:lnTo>
                              <a:pt x="142" y="456"/>
                            </a:lnTo>
                            <a:lnTo>
                              <a:pt x="156" y="603"/>
                            </a:lnTo>
                            <a:lnTo>
                              <a:pt x="152" y="672"/>
                            </a:lnTo>
                            <a:lnTo>
                              <a:pt x="174" y="740"/>
                            </a:lnTo>
                            <a:lnTo>
                              <a:pt x="203" y="790"/>
                            </a:lnTo>
                            <a:lnTo>
                              <a:pt x="247" y="793"/>
                            </a:lnTo>
                            <a:lnTo>
                              <a:pt x="260" y="775"/>
                            </a:lnTo>
                            <a:lnTo>
                              <a:pt x="213" y="669"/>
                            </a:lnTo>
                            <a:lnTo>
                              <a:pt x="209" y="619"/>
                            </a:lnTo>
                            <a:lnTo>
                              <a:pt x="218" y="513"/>
                            </a:lnTo>
                            <a:lnTo>
                              <a:pt x="235" y="336"/>
                            </a:lnTo>
                            <a:lnTo>
                              <a:pt x="273" y="0"/>
                            </a:lnTo>
                            <a:lnTo>
                              <a:pt x="50" y="17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89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6" y="2090"/>
                        <a:ext cx="22" cy="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" y="0"/>
                          </a:cxn>
                          <a:cxn ang="0">
                            <a:pos x="64" y="53"/>
                          </a:cxn>
                          <a:cxn ang="0">
                            <a:pos x="0" y="101"/>
                          </a:cxn>
                          <a:cxn ang="0">
                            <a:pos x="29" y="7"/>
                          </a:cxn>
                          <a:cxn ang="0">
                            <a:pos x="64" y="0"/>
                          </a:cxn>
                        </a:cxnLst>
                        <a:rect l="0" t="0" r="r" b="b"/>
                        <a:pathLst>
                          <a:path w="64" h="101">
                            <a:moveTo>
                              <a:pt x="64" y="0"/>
                            </a:moveTo>
                            <a:lnTo>
                              <a:pt x="64" y="53"/>
                            </a:lnTo>
                            <a:lnTo>
                              <a:pt x="0" y="101"/>
                            </a:lnTo>
                            <a:lnTo>
                              <a:pt x="29" y="7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7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3778" y="2166"/>
                      <a:ext cx="7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0"/>
                        </a:cxn>
                        <a:cxn ang="0">
                          <a:pos x="20" y="118"/>
                        </a:cxn>
                        <a:cxn ang="0">
                          <a:pos x="16" y="188"/>
                        </a:cxn>
                        <a:cxn ang="0">
                          <a:pos x="11" y="264"/>
                        </a:cxn>
                        <a:cxn ang="0">
                          <a:pos x="0" y="337"/>
                        </a:cxn>
                        <a:cxn ang="0">
                          <a:pos x="3" y="354"/>
                        </a:cxn>
                        <a:cxn ang="0">
                          <a:pos x="20" y="0"/>
                        </a:cxn>
                      </a:cxnLst>
                      <a:rect l="0" t="0" r="r" b="b"/>
                      <a:pathLst>
                        <a:path w="20" h="354">
                          <a:moveTo>
                            <a:pt x="20" y="0"/>
                          </a:moveTo>
                          <a:lnTo>
                            <a:pt x="20" y="118"/>
                          </a:lnTo>
                          <a:lnTo>
                            <a:pt x="16" y="188"/>
                          </a:lnTo>
                          <a:lnTo>
                            <a:pt x="11" y="264"/>
                          </a:lnTo>
                          <a:lnTo>
                            <a:pt x="0" y="337"/>
                          </a:lnTo>
                          <a:lnTo>
                            <a:pt x="3" y="354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FF5F1F"/>
                    </a:solidFill>
                    <a:ln w="6350">
                      <a:solidFill>
                        <a:srgbClr val="FF5F1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99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3706" y="1852"/>
                    <a:ext cx="155" cy="321"/>
                    <a:chOff x="3706" y="1852"/>
                    <a:chExt cx="155" cy="321"/>
                  </a:xfrm>
                </p:grpSpPr>
                <p:sp>
                  <p:nvSpPr>
                    <p:cNvPr id="7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706" y="1852"/>
                      <a:ext cx="155" cy="321"/>
                    </a:xfrm>
                    <a:custGeom>
                      <a:avLst/>
                      <a:gdLst/>
                      <a:ahLst/>
                      <a:cxnLst>
                        <a:cxn ang="0">
                          <a:pos x="184" y="7"/>
                        </a:cxn>
                        <a:cxn ang="0">
                          <a:pos x="41" y="97"/>
                        </a:cxn>
                        <a:cxn ang="0">
                          <a:pos x="17" y="140"/>
                        </a:cxn>
                        <a:cxn ang="0">
                          <a:pos x="0" y="501"/>
                        </a:cxn>
                        <a:cxn ang="0">
                          <a:pos x="7" y="587"/>
                        </a:cxn>
                        <a:cxn ang="0">
                          <a:pos x="63" y="580"/>
                        </a:cxn>
                        <a:cxn ang="0">
                          <a:pos x="60" y="793"/>
                        </a:cxn>
                        <a:cxn ang="0">
                          <a:pos x="86" y="793"/>
                        </a:cxn>
                        <a:cxn ang="0">
                          <a:pos x="111" y="959"/>
                        </a:cxn>
                        <a:cxn ang="0">
                          <a:pos x="208" y="960"/>
                        </a:cxn>
                        <a:cxn ang="0">
                          <a:pos x="290" y="952"/>
                        </a:cxn>
                        <a:cxn ang="0">
                          <a:pos x="347" y="965"/>
                        </a:cxn>
                        <a:cxn ang="0">
                          <a:pos x="427" y="724"/>
                        </a:cxn>
                        <a:cxn ang="0">
                          <a:pos x="464" y="720"/>
                        </a:cxn>
                        <a:cxn ang="0">
                          <a:pos x="430" y="386"/>
                        </a:cxn>
                        <a:cxn ang="0">
                          <a:pos x="429" y="124"/>
                        </a:cxn>
                        <a:cxn ang="0">
                          <a:pos x="408" y="94"/>
                        </a:cxn>
                        <a:cxn ang="0">
                          <a:pos x="255" y="0"/>
                        </a:cxn>
                        <a:cxn ang="0">
                          <a:pos x="226" y="39"/>
                        </a:cxn>
                        <a:cxn ang="0">
                          <a:pos x="184" y="7"/>
                        </a:cxn>
                      </a:cxnLst>
                      <a:rect l="0" t="0" r="r" b="b"/>
                      <a:pathLst>
                        <a:path w="464" h="965">
                          <a:moveTo>
                            <a:pt x="184" y="7"/>
                          </a:moveTo>
                          <a:lnTo>
                            <a:pt x="41" y="97"/>
                          </a:lnTo>
                          <a:lnTo>
                            <a:pt x="17" y="140"/>
                          </a:lnTo>
                          <a:lnTo>
                            <a:pt x="0" y="501"/>
                          </a:lnTo>
                          <a:lnTo>
                            <a:pt x="7" y="587"/>
                          </a:lnTo>
                          <a:lnTo>
                            <a:pt x="63" y="580"/>
                          </a:lnTo>
                          <a:lnTo>
                            <a:pt x="60" y="793"/>
                          </a:lnTo>
                          <a:lnTo>
                            <a:pt x="86" y="793"/>
                          </a:lnTo>
                          <a:lnTo>
                            <a:pt x="111" y="959"/>
                          </a:lnTo>
                          <a:lnTo>
                            <a:pt x="208" y="960"/>
                          </a:lnTo>
                          <a:lnTo>
                            <a:pt x="290" y="952"/>
                          </a:lnTo>
                          <a:lnTo>
                            <a:pt x="347" y="965"/>
                          </a:lnTo>
                          <a:lnTo>
                            <a:pt x="427" y="724"/>
                          </a:lnTo>
                          <a:lnTo>
                            <a:pt x="464" y="720"/>
                          </a:lnTo>
                          <a:lnTo>
                            <a:pt x="430" y="386"/>
                          </a:lnTo>
                          <a:lnTo>
                            <a:pt x="429" y="124"/>
                          </a:lnTo>
                          <a:lnTo>
                            <a:pt x="408" y="94"/>
                          </a:lnTo>
                          <a:lnTo>
                            <a:pt x="255" y="0"/>
                          </a:lnTo>
                          <a:lnTo>
                            <a:pt x="226" y="39"/>
                          </a:lnTo>
                          <a:lnTo>
                            <a:pt x="184" y="7"/>
                          </a:lnTo>
                          <a:close/>
                        </a:path>
                      </a:pathLst>
                    </a:custGeom>
                    <a:solidFill>
                      <a:srgbClr val="5F00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grpSp>
                  <p:nvGrpSpPr>
                    <p:cNvPr id="100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6" y="1916"/>
                      <a:ext cx="96" cy="200"/>
                      <a:chOff x="3726" y="1916"/>
                      <a:chExt cx="96" cy="200"/>
                    </a:xfrm>
                  </p:grpSpPr>
                  <p:grpSp>
                    <p:nvGrpSpPr>
                      <p:cNvPr id="101" name="Group 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29" y="2006"/>
                        <a:ext cx="68" cy="110"/>
                        <a:chOff x="3729" y="2006"/>
                        <a:chExt cx="68" cy="110"/>
                      </a:xfrm>
                    </p:grpSpPr>
                    <p:sp>
                      <p:nvSpPr>
                        <p:cNvPr id="84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8" y="2006"/>
                          <a:ext cx="59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0"/>
                            </a:cxn>
                            <a:cxn ang="0">
                              <a:pos x="172" y="312"/>
                            </a:cxn>
                            <a:cxn ang="0">
                              <a:pos x="177" y="0"/>
                            </a:cxn>
                          </a:cxnLst>
                          <a:rect l="0" t="0" r="r" b="b"/>
                          <a:pathLst>
                            <a:path w="177" h="330">
                              <a:moveTo>
                                <a:pt x="0" y="330"/>
                              </a:moveTo>
                              <a:lnTo>
                                <a:pt x="172" y="312"/>
                              </a:lnTo>
                              <a:lnTo>
                                <a:pt x="177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9F3FD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Freeform 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9" y="2019"/>
                          <a:ext cx="66" cy="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3"/>
                            </a:cxn>
                            <a:cxn ang="0">
                              <a:pos x="70" y="59"/>
                            </a:cxn>
                            <a:cxn ang="0">
                              <a:pos x="198" y="0"/>
                            </a:cxn>
                          </a:cxnLst>
                          <a:rect l="0" t="0" r="r" b="b"/>
                          <a:pathLst>
                            <a:path w="198" h="83">
                              <a:moveTo>
                                <a:pt x="0" y="83"/>
                              </a:moveTo>
                              <a:lnTo>
                                <a:pt x="70" y="59"/>
                              </a:lnTo>
                              <a:lnTo>
                                <a:pt x="198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9F3FD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2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26" y="1916"/>
                        <a:ext cx="96" cy="129"/>
                        <a:chOff x="3726" y="1916"/>
                        <a:chExt cx="96" cy="129"/>
                      </a:xfrm>
                    </p:grpSpPr>
                    <p:sp>
                      <p:nvSpPr>
                        <p:cNvPr id="80" name="Freeform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4" y="1916"/>
                          <a:ext cx="81" cy="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3"/>
                            </a:cxn>
                            <a:cxn ang="0">
                              <a:pos x="158" y="0"/>
                            </a:cxn>
                            <a:cxn ang="0">
                              <a:pos x="245" y="196"/>
                            </a:cxn>
                            <a:cxn ang="0">
                              <a:pos x="88" y="293"/>
                            </a:cxn>
                            <a:cxn ang="0">
                              <a:pos x="0" y="103"/>
                            </a:cxn>
                          </a:cxnLst>
                          <a:rect l="0" t="0" r="r" b="b"/>
                          <a:pathLst>
                            <a:path w="245" h="293">
                              <a:moveTo>
                                <a:pt x="0" y="103"/>
                              </a:moveTo>
                              <a:lnTo>
                                <a:pt x="158" y="0"/>
                              </a:lnTo>
                              <a:lnTo>
                                <a:pt x="245" y="196"/>
                              </a:lnTo>
                              <a:lnTo>
                                <a:pt x="88" y="293"/>
                              </a:lnTo>
                              <a:lnTo>
                                <a:pt x="0" y="1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D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12" name="Group 2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26" y="1957"/>
                          <a:ext cx="96" cy="88"/>
                          <a:chOff x="3726" y="1957"/>
                          <a:chExt cx="96" cy="88"/>
                        </a:xfrm>
                      </p:grpSpPr>
                      <p:sp>
                        <p:nvSpPr>
                          <p:cNvPr id="82" name="Freeform 2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6" y="1957"/>
                            <a:ext cx="36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6"/>
                              </a:cxn>
                              <a:cxn ang="0">
                                <a:pos x="26" y="73"/>
                              </a:cxn>
                              <a:cxn ang="0">
                                <a:pos x="40" y="26"/>
                              </a:cxn>
                              <a:cxn ang="0">
                                <a:pos x="61" y="12"/>
                              </a:cxn>
                              <a:cxn ang="0">
                                <a:pos x="71" y="0"/>
                              </a:cxn>
                              <a:cxn ang="0">
                                <a:pos x="78" y="4"/>
                              </a:cxn>
                              <a:cxn ang="0">
                                <a:pos x="80" y="16"/>
                              </a:cxn>
                              <a:cxn ang="0">
                                <a:pos x="100" y="38"/>
                              </a:cxn>
                              <a:cxn ang="0">
                                <a:pos x="106" y="77"/>
                              </a:cxn>
                              <a:cxn ang="0">
                                <a:pos x="100" y="105"/>
                              </a:cxn>
                              <a:cxn ang="0">
                                <a:pos x="70" y="136"/>
                              </a:cxn>
                              <a:cxn ang="0">
                                <a:pos x="10" y="157"/>
                              </a:cxn>
                              <a:cxn ang="0">
                                <a:pos x="0" y="96"/>
                              </a:cxn>
                            </a:cxnLst>
                            <a:rect l="0" t="0" r="r" b="b"/>
                            <a:pathLst>
                              <a:path w="106" h="157">
                                <a:moveTo>
                                  <a:pt x="0" y="96"/>
                                </a:moveTo>
                                <a:lnTo>
                                  <a:pt x="26" y="73"/>
                                </a:lnTo>
                                <a:lnTo>
                                  <a:pt x="40" y="26"/>
                                </a:lnTo>
                                <a:lnTo>
                                  <a:pt x="61" y="12"/>
                                </a:lnTo>
                                <a:lnTo>
                                  <a:pt x="71" y="0"/>
                                </a:lnTo>
                                <a:lnTo>
                                  <a:pt x="78" y="4"/>
                                </a:lnTo>
                                <a:lnTo>
                                  <a:pt x="80" y="16"/>
                                </a:lnTo>
                                <a:lnTo>
                                  <a:pt x="100" y="38"/>
                                </a:lnTo>
                                <a:lnTo>
                                  <a:pt x="106" y="77"/>
                                </a:lnTo>
                                <a:lnTo>
                                  <a:pt x="100" y="105"/>
                                </a:lnTo>
                                <a:lnTo>
                                  <a:pt x="70" y="136"/>
                                </a:lnTo>
                                <a:lnTo>
                                  <a:pt x="10" y="157"/>
                                </a:lnTo>
                                <a:lnTo>
                                  <a:pt x="0" y="9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3" name="Freeform 2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6" y="1987"/>
                            <a:ext cx="67" cy="5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75"/>
                              </a:cxn>
                              <a:cxn ang="0">
                                <a:pos x="80" y="145"/>
                              </a:cxn>
                              <a:cxn ang="0">
                                <a:pos x="142" y="110"/>
                              </a:cxn>
                              <a:cxn ang="0">
                                <a:pos x="199" y="76"/>
                              </a:cxn>
                              <a:cxn ang="0">
                                <a:pos x="177" y="0"/>
                              </a:cxn>
                              <a:cxn ang="0">
                                <a:pos x="72" y="49"/>
                              </a:cxn>
                              <a:cxn ang="0">
                                <a:pos x="9" y="72"/>
                              </a:cxn>
                              <a:cxn ang="0">
                                <a:pos x="6" y="59"/>
                              </a:cxn>
                              <a:cxn ang="0">
                                <a:pos x="0" y="175"/>
                              </a:cxn>
                            </a:cxnLst>
                            <a:rect l="0" t="0" r="r" b="b"/>
                            <a:pathLst>
                              <a:path w="199" h="175">
                                <a:moveTo>
                                  <a:pt x="0" y="175"/>
                                </a:moveTo>
                                <a:lnTo>
                                  <a:pt x="80" y="145"/>
                                </a:lnTo>
                                <a:lnTo>
                                  <a:pt x="142" y="110"/>
                                </a:lnTo>
                                <a:lnTo>
                                  <a:pt x="199" y="76"/>
                                </a:lnTo>
                                <a:lnTo>
                                  <a:pt x="177" y="0"/>
                                </a:lnTo>
                                <a:lnTo>
                                  <a:pt x="72" y="49"/>
                                </a:lnTo>
                                <a:lnTo>
                                  <a:pt x="9" y="72"/>
                                </a:lnTo>
                                <a:lnTo>
                                  <a:pt x="6" y="59"/>
                                </a:lnTo>
                                <a:lnTo>
                                  <a:pt x="0" y="1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00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sv-SE">
                              <a:solidFill>
                                <a:srgbClr val="747474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13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726" y="2387"/>
                    <a:ext cx="97" cy="75"/>
                    <a:chOff x="3726" y="2387"/>
                    <a:chExt cx="97" cy="75"/>
                  </a:xfrm>
                </p:grpSpPr>
                <p:sp>
                  <p:nvSpPr>
                    <p:cNvPr id="74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779" y="2387"/>
                      <a:ext cx="44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0" y="32"/>
                        </a:cxn>
                        <a:cxn ang="0">
                          <a:pos x="0" y="95"/>
                        </a:cxn>
                        <a:cxn ang="0">
                          <a:pos x="13" y="72"/>
                        </a:cxn>
                        <a:cxn ang="0">
                          <a:pos x="27" y="102"/>
                        </a:cxn>
                        <a:cxn ang="0">
                          <a:pos x="32" y="146"/>
                        </a:cxn>
                        <a:cxn ang="0">
                          <a:pos x="52" y="185"/>
                        </a:cxn>
                        <a:cxn ang="0">
                          <a:pos x="84" y="207"/>
                        </a:cxn>
                        <a:cxn ang="0">
                          <a:pos x="109" y="213"/>
                        </a:cxn>
                        <a:cxn ang="0">
                          <a:pos x="131" y="209"/>
                        </a:cxn>
                        <a:cxn ang="0">
                          <a:pos x="131" y="166"/>
                        </a:cxn>
                        <a:cxn ang="0">
                          <a:pos x="113" y="104"/>
                        </a:cxn>
                        <a:cxn ang="0">
                          <a:pos x="103" y="120"/>
                        </a:cxn>
                        <a:cxn ang="0">
                          <a:pos x="84" y="120"/>
                        </a:cxn>
                        <a:cxn ang="0">
                          <a:pos x="58" y="117"/>
                        </a:cxn>
                        <a:cxn ang="0">
                          <a:pos x="41" y="89"/>
                        </a:cxn>
                        <a:cxn ang="0">
                          <a:pos x="24" y="56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131" h="213">
                          <a:moveTo>
                            <a:pt x="8" y="0"/>
                          </a:moveTo>
                          <a:lnTo>
                            <a:pt x="0" y="32"/>
                          </a:lnTo>
                          <a:lnTo>
                            <a:pt x="0" y="95"/>
                          </a:lnTo>
                          <a:lnTo>
                            <a:pt x="13" y="72"/>
                          </a:lnTo>
                          <a:lnTo>
                            <a:pt x="27" y="102"/>
                          </a:lnTo>
                          <a:lnTo>
                            <a:pt x="32" y="146"/>
                          </a:lnTo>
                          <a:lnTo>
                            <a:pt x="52" y="185"/>
                          </a:lnTo>
                          <a:lnTo>
                            <a:pt x="84" y="207"/>
                          </a:lnTo>
                          <a:lnTo>
                            <a:pt x="109" y="213"/>
                          </a:lnTo>
                          <a:lnTo>
                            <a:pt x="131" y="209"/>
                          </a:lnTo>
                          <a:lnTo>
                            <a:pt x="131" y="166"/>
                          </a:lnTo>
                          <a:lnTo>
                            <a:pt x="113" y="104"/>
                          </a:lnTo>
                          <a:lnTo>
                            <a:pt x="103" y="120"/>
                          </a:lnTo>
                          <a:lnTo>
                            <a:pt x="84" y="120"/>
                          </a:lnTo>
                          <a:lnTo>
                            <a:pt x="58" y="117"/>
                          </a:lnTo>
                          <a:lnTo>
                            <a:pt x="41" y="89"/>
                          </a:lnTo>
                          <a:lnTo>
                            <a:pt x="24" y="5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DF3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75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726" y="2389"/>
                      <a:ext cx="40" cy="73"/>
                    </a:xfrm>
                    <a:custGeom>
                      <a:avLst/>
                      <a:gdLst/>
                      <a:ahLst/>
                      <a:cxnLst>
                        <a:cxn ang="0">
                          <a:pos x="119" y="0"/>
                        </a:cxn>
                        <a:cxn ang="0">
                          <a:pos x="121" y="87"/>
                        </a:cxn>
                        <a:cxn ang="0">
                          <a:pos x="113" y="65"/>
                        </a:cxn>
                        <a:cxn ang="0">
                          <a:pos x="103" y="93"/>
                        </a:cxn>
                        <a:cxn ang="0">
                          <a:pos x="94" y="135"/>
                        </a:cxn>
                        <a:cxn ang="0">
                          <a:pos x="84" y="170"/>
                        </a:cxn>
                        <a:cxn ang="0">
                          <a:pos x="59" y="198"/>
                        </a:cxn>
                        <a:cxn ang="0">
                          <a:pos x="38" y="214"/>
                        </a:cxn>
                        <a:cxn ang="0">
                          <a:pos x="16" y="220"/>
                        </a:cxn>
                        <a:cxn ang="0">
                          <a:pos x="8" y="209"/>
                        </a:cxn>
                        <a:cxn ang="0">
                          <a:pos x="1" y="189"/>
                        </a:cxn>
                        <a:cxn ang="0">
                          <a:pos x="0" y="167"/>
                        </a:cxn>
                        <a:cxn ang="0">
                          <a:pos x="3" y="145"/>
                        </a:cxn>
                        <a:cxn ang="0">
                          <a:pos x="13" y="107"/>
                        </a:cxn>
                        <a:cxn ang="0">
                          <a:pos x="30" y="121"/>
                        </a:cxn>
                        <a:cxn ang="0">
                          <a:pos x="57" y="121"/>
                        </a:cxn>
                        <a:cxn ang="0">
                          <a:pos x="74" y="119"/>
                        </a:cxn>
                        <a:cxn ang="0">
                          <a:pos x="106" y="45"/>
                        </a:cxn>
                        <a:cxn ang="0">
                          <a:pos x="119" y="0"/>
                        </a:cxn>
                      </a:cxnLst>
                      <a:rect l="0" t="0" r="r" b="b"/>
                      <a:pathLst>
                        <a:path w="121" h="220">
                          <a:moveTo>
                            <a:pt x="119" y="0"/>
                          </a:moveTo>
                          <a:lnTo>
                            <a:pt x="121" y="87"/>
                          </a:lnTo>
                          <a:lnTo>
                            <a:pt x="113" y="65"/>
                          </a:lnTo>
                          <a:lnTo>
                            <a:pt x="103" y="93"/>
                          </a:lnTo>
                          <a:lnTo>
                            <a:pt x="94" y="135"/>
                          </a:lnTo>
                          <a:lnTo>
                            <a:pt x="84" y="170"/>
                          </a:lnTo>
                          <a:lnTo>
                            <a:pt x="59" y="198"/>
                          </a:lnTo>
                          <a:lnTo>
                            <a:pt x="38" y="214"/>
                          </a:lnTo>
                          <a:lnTo>
                            <a:pt x="16" y="220"/>
                          </a:lnTo>
                          <a:lnTo>
                            <a:pt x="8" y="209"/>
                          </a:lnTo>
                          <a:lnTo>
                            <a:pt x="1" y="189"/>
                          </a:lnTo>
                          <a:lnTo>
                            <a:pt x="0" y="167"/>
                          </a:lnTo>
                          <a:lnTo>
                            <a:pt x="3" y="145"/>
                          </a:lnTo>
                          <a:lnTo>
                            <a:pt x="13" y="107"/>
                          </a:lnTo>
                          <a:lnTo>
                            <a:pt x="30" y="121"/>
                          </a:lnTo>
                          <a:lnTo>
                            <a:pt x="57" y="121"/>
                          </a:lnTo>
                          <a:lnTo>
                            <a:pt x="74" y="119"/>
                          </a:lnTo>
                          <a:lnTo>
                            <a:pt x="106" y="45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DF3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5" name="Group 225"/>
                <p:cNvGrpSpPr>
                  <a:grpSpLocks/>
                </p:cNvGrpSpPr>
                <p:nvPr/>
              </p:nvGrpSpPr>
              <p:grpSpPr bwMode="auto">
                <a:xfrm>
                  <a:off x="4449" y="1728"/>
                  <a:ext cx="181" cy="747"/>
                  <a:chOff x="4449" y="1728"/>
                  <a:chExt cx="181" cy="747"/>
                </a:xfrm>
              </p:grpSpPr>
              <p:grpSp>
                <p:nvGrpSpPr>
                  <p:cNvPr id="121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4453" y="2402"/>
                    <a:ext cx="177" cy="73"/>
                    <a:chOff x="4453" y="2402"/>
                    <a:chExt cx="177" cy="73"/>
                  </a:xfrm>
                </p:grpSpPr>
                <p:sp>
                  <p:nvSpPr>
                    <p:cNvPr id="68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4556" y="2402"/>
                      <a:ext cx="74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0"/>
                        </a:cxn>
                        <a:cxn ang="0">
                          <a:pos x="145" y="35"/>
                        </a:cxn>
                        <a:cxn ang="0">
                          <a:pos x="175" y="74"/>
                        </a:cxn>
                        <a:cxn ang="0">
                          <a:pos x="216" y="108"/>
                        </a:cxn>
                        <a:cxn ang="0">
                          <a:pos x="221" y="125"/>
                        </a:cxn>
                        <a:cxn ang="0">
                          <a:pos x="181" y="136"/>
                        </a:cxn>
                        <a:cxn ang="0">
                          <a:pos x="140" y="131"/>
                        </a:cxn>
                        <a:cxn ang="0">
                          <a:pos x="89" y="108"/>
                        </a:cxn>
                        <a:cxn ang="0">
                          <a:pos x="53" y="86"/>
                        </a:cxn>
                        <a:cxn ang="0">
                          <a:pos x="14" y="82"/>
                        </a:cxn>
                        <a:cxn ang="0">
                          <a:pos x="0" y="70"/>
                        </a:cxn>
                        <a:cxn ang="0">
                          <a:pos x="5" y="7"/>
                        </a:cxn>
                        <a:cxn ang="0">
                          <a:pos x="110" y="0"/>
                        </a:cxn>
                      </a:cxnLst>
                      <a:rect l="0" t="0" r="r" b="b"/>
                      <a:pathLst>
                        <a:path w="221" h="136">
                          <a:moveTo>
                            <a:pt x="110" y="0"/>
                          </a:moveTo>
                          <a:lnTo>
                            <a:pt x="145" y="35"/>
                          </a:lnTo>
                          <a:lnTo>
                            <a:pt x="175" y="74"/>
                          </a:lnTo>
                          <a:lnTo>
                            <a:pt x="216" y="108"/>
                          </a:lnTo>
                          <a:lnTo>
                            <a:pt x="221" y="125"/>
                          </a:lnTo>
                          <a:lnTo>
                            <a:pt x="181" y="136"/>
                          </a:lnTo>
                          <a:lnTo>
                            <a:pt x="140" y="131"/>
                          </a:lnTo>
                          <a:lnTo>
                            <a:pt x="89" y="108"/>
                          </a:lnTo>
                          <a:lnTo>
                            <a:pt x="53" y="86"/>
                          </a:lnTo>
                          <a:lnTo>
                            <a:pt x="14" y="82"/>
                          </a:lnTo>
                          <a:lnTo>
                            <a:pt x="0" y="70"/>
                          </a:lnTo>
                          <a:lnTo>
                            <a:pt x="5" y="7"/>
                          </a:lnTo>
                          <a:lnTo>
                            <a:pt x="11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69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453" y="2424"/>
                      <a:ext cx="46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135" y="3"/>
                        </a:cxn>
                        <a:cxn ang="0">
                          <a:pos x="137" y="43"/>
                        </a:cxn>
                        <a:cxn ang="0">
                          <a:pos x="118" y="63"/>
                        </a:cxn>
                        <a:cxn ang="0">
                          <a:pos x="113" y="97"/>
                        </a:cxn>
                        <a:cxn ang="0">
                          <a:pos x="83" y="129"/>
                        </a:cxn>
                        <a:cxn ang="0">
                          <a:pos x="57" y="146"/>
                        </a:cxn>
                        <a:cxn ang="0">
                          <a:pos x="33" y="151"/>
                        </a:cxn>
                        <a:cxn ang="0">
                          <a:pos x="11" y="149"/>
                        </a:cxn>
                        <a:cxn ang="0">
                          <a:pos x="0" y="126"/>
                        </a:cxn>
                        <a:cxn ang="0">
                          <a:pos x="3" y="92"/>
                        </a:cxn>
                        <a:cxn ang="0">
                          <a:pos x="26" y="54"/>
                        </a:cxn>
                        <a:cxn ang="0">
                          <a:pos x="59" y="14"/>
                        </a:cxn>
                        <a:cxn ang="0">
                          <a:pos x="61" y="0"/>
                        </a:cxn>
                        <a:cxn ang="0">
                          <a:pos x="135" y="3"/>
                        </a:cxn>
                      </a:cxnLst>
                      <a:rect l="0" t="0" r="r" b="b"/>
                      <a:pathLst>
                        <a:path w="137" h="151">
                          <a:moveTo>
                            <a:pt x="135" y="3"/>
                          </a:moveTo>
                          <a:lnTo>
                            <a:pt x="137" y="43"/>
                          </a:lnTo>
                          <a:lnTo>
                            <a:pt x="118" y="63"/>
                          </a:lnTo>
                          <a:lnTo>
                            <a:pt x="113" y="97"/>
                          </a:lnTo>
                          <a:lnTo>
                            <a:pt x="83" y="129"/>
                          </a:lnTo>
                          <a:lnTo>
                            <a:pt x="57" y="146"/>
                          </a:lnTo>
                          <a:lnTo>
                            <a:pt x="33" y="151"/>
                          </a:lnTo>
                          <a:lnTo>
                            <a:pt x="11" y="149"/>
                          </a:lnTo>
                          <a:lnTo>
                            <a:pt x="0" y="126"/>
                          </a:lnTo>
                          <a:lnTo>
                            <a:pt x="3" y="92"/>
                          </a:lnTo>
                          <a:lnTo>
                            <a:pt x="26" y="54"/>
                          </a:lnTo>
                          <a:lnTo>
                            <a:pt x="59" y="14"/>
                          </a:lnTo>
                          <a:lnTo>
                            <a:pt x="61" y="0"/>
                          </a:lnTo>
                          <a:lnTo>
                            <a:pt x="135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50" name="Freeform 229"/>
                  <p:cNvSpPr>
                    <a:spLocks/>
                  </p:cNvSpPr>
                  <p:nvPr/>
                </p:nvSpPr>
                <p:spPr bwMode="auto">
                  <a:xfrm>
                    <a:off x="4586" y="2134"/>
                    <a:ext cx="22" cy="56"/>
                  </a:xfrm>
                  <a:custGeom>
                    <a:avLst/>
                    <a:gdLst/>
                    <a:ahLst/>
                    <a:cxnLst>
                      <a:cxn ang="0">
                        <a:pos x="63" y="2"/>
                      </a:cxn>
                      <a:cxn ang="0">
                        <a:pos x="66" y="93"/>
                      </a:cxn>
                      <a:cxn ang="0">
                        <a:pos x="33" y="150"/>
                      </a:cxn>
                      <a:cxn ang="0">
                        <a:pos x="15" y="168"/>
                      </a:cxn>
                      <a:cxn ang="0">
                        <a:pos x="18" y="88"/>
                      </a:cxn>
                      <a:cxn ang="0">
                        <a:pos x="11" y="96"/>
                      </a:cxn>
                      <a:cxn ang="0">
                        <a:pos x="2" y="123"/>
                      </a:cxn>
                      <a:cxn ang="0">
                        <a:pos x="0" y="93"/>
                      </a:cxn>
                      <a:cxn ang="0">
                        <a:pos x="9" y="44"/>
                      </a:cxn>
                      <a:cxn ang="0">
                        <a:pos x="31" y="0"/>
                      </a:cxn>
                      <a:cxn ang="0">
                        <a:pos x="63" y="2"/>
                      </a:cxn>
                    </a:cxnLst>
                    <a:rect l="0" t="0" r="r" b="b"/>
                    <a:pathLst>
                      <a:path w="66" h="168">
                        <a:moveTo>
                          <a:pt x="63" y="2"/>
                        </a:moveTo>
                        <a:lnTo>
                          <a:pt x="66" y="93"/>
                        </a:lnTo>
                        <a:lnTo>
                          <a:pt x="33" y="150"/>
                        </a:lnTo>
                        <a:lnTo>
                          <a:pt x="15" y="168"/>
                        </a:lnTo>
                        <a:lnTo>
                          <a:pt x="18" y="88"/>
                        </a:lnTo>
                        <a:lnTo>
                          <a:pt x="11" y="96"/>
                        </a:lnTo>
                        <a:lnTo>
                          <a:pt x="2" y="123"/>
                        </a:lnTo>
                        <a:lnTo>
                          <a:pt x="0" y="93"/>
                        </a:lnTo>
                        <a:lnTo>
                          <a:pt x="9" y="44"/>
                        </a:lnTo>
                        <a:lnTo>
                          <a:pt x="31" y="0"/>
                        </a:lnTo>
                        <a:lnTo>
                          <a:pt x="63" y="2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sp>
                <p:nvSpPr>
                  <p:cNvPr id="51" name="Freeform 230"/>
                  <p:cNvSpPr>
                    <a:spLocks/>
                  </p:cNvSpPr>
                  <p:nvPr/>
                </p:nvSpPr>
                <p:spPr bwMode="auto">
                  <a:xfrm>
                    <a:off x="4470" y="2012"/>
                    <a:ext cx="127" cy="413"/>
                  </a:xfrm>
                  <a:custGeom>
                    <a:avLst/>
                    <a:gdLst/>
                    <a:ahLst/>
                    <a:cxnLst>
                      <a:cxn ang="0">
                        <a:pos x="378" y="0"/>
                      </a:cxn>
                      <a:cxn ang="0">
                        <a:pos x="382" y="674"/>
                      </a:cxn>
                      <a:cxn ang="0">
                        <a:pos x="378" y="1174"/>
                      </a:cxn>
                      <a:cxn ang="0">
                        <a:pos x="264" y="1196"/>
                      </a:cxn>
                      <a:cxn ang="0">
                        <a:pos x="246" y="787"/>
                      </a:cxn>
                      <a:cxn ang="0">
                        <a:pos x="259" y="748"/>
                      </a:cxn>
                      <a:cxn ang="0">
                        <a:pos x="246" y="726"/>
                      </a:cxn>
                      <a:cxn ang="0">
                        <a:pos x="246" y="477"/>
                      </a:cxn>
                      <a:cxn ang="0">
                        <a:pos x="220" y="556"/>
                      </a:cxn>
                      <a:cxn ang="0">
                        <a:pos x="154" y="894"/>
                      </a:cxn>
                      <a:cxn ang="0">
                        <a:pos x="96" y="1239"/>
                      </a:cxn>
                      <a:cxn ang="0">
                        <a:pos x="0" y="1239"/>
                      </a:cxn>
                      <a:cxn ang="0">
                        <a:pos x="44" y="774"/>
                      </a:cxn>
                      <a:cxn ang="0">
                        <a:pos x="61" y="381"/>
                      </a:cxn>
                      <a:cxn ang="0">
                        <a:pos x="52" y="9"/>
                      </a:cxn>
                      <a:cxn ang="0">
                        <a:pos x="378" y="0"/>
                      </a:cxn>
                    </a:cxnLst>
                    <a:rect l="0" t="0" r="r" b="b"/>
                    <a:pathLst>
                      <a:path w="382" h="1239">
                        <a:moveTo>
                          <a:pt x="378" y="0"/>
                        </a:moveTo>
                        <a:lnTo>
                          <a:pt x="382" y="674"/>
                        </a:lnTo>
                        <a:lnTo>
                          <a:pt x="378" y="1174"/>
                        </a:lnTo>
                        <a:lnTo>
                          <a:pt x="264" y="1196"/>
                        </a:lnTo>
                        <a:lnTo>
                          <a:pt x="246" y="787"/>
                        </a:lnTo>
                        <a:lnTo>
                          <a:pt x="259" y="748"/>
                        </a:lnTo>
                        <a:lnTo>
                          <a:pt x="246" y="726"/>
                        </a:lnTo>
                        <a:lnTo>
                          <a:pt x="246" y="477"/>
                        </a:lnTo>
                        <a:lnTo>
                          <a:pt x="220" y="556"/>
                        </a:lnTo>
                        <a:lnTo>
                          <a:pt x="154" y="894"/>
                        </a:lnTo>
                        <a:lnTo>
                          <a:pt x="96" y="1239"/>
                        </a:lnTo>
                        <a:lnTo>
                          <a:pt x="0" y="1239"/>
                        </a:lnTo>
                        <a:lnTo>
                          <a:pt x="44" y="774"/>
                        </a:lnTo>
                        <a:lnTo>
                          <a:pt x="61" y="381"/>
                        </a:lnTo>
                        <a:lnTo>
                          <a:pt x="52" y="9"/>
                        </a:lnTo>
                        <a:lnTo>
                          <a:pt x="378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sp>
                <p:nvSpPr>
                  <p:cNvPr id="52" name="Freeform 231"/>
                  <p:cNvSpPr>
                    <a:spLocks/>
                  </p:cNvSpPr>
                  <p:nvPr/>
                </p:nvSpPr>
                <p:spPr bwMode="auto">
                  <a:xfrm>
                    <a:off x="4449" y="1822"/>
                    <a:ext cx="163" cy="316"/>
                  </a:xfrm>
                  <a:custGeom>
                    <a:avLst/>
                    <a:gdLst/>
                    <a:ahLst/>
                    <a:cxnLst>
                      <a:cxn ang="0">
                        <a:pos x="327" y="12"/>
                      </a:cxn>
                      <a:cxn ang="0">
                        <a:pos x="475" y="127"/>
                      </a:cxn>
                      <a:cxn ang="0">
                        <a:pos x="485" y="430"/>
                      </a:cxn>
                      <a:cxn ang="0">
                        <a:pos x="488" y="583"/>
                      </a:cxn>
                      <a:cxn ang="0">
                        <a:pos x="479" y="946"/>
                      </a:cxn>
                      <a:cxn ang="0">
                        <a:pos x="445" y="946"/>
                      </a:cxn>
                      <a:cxn ang="0">
                        <a:pos x="429" y="575"/>
                      </a:cxn>
                      <a:cxn ang="0">
                        <a:pos x="117" y="575"/>
                      </a:cxn>
                      <a:cxn ang="0">
                        <a:pos x="108" y="481"/>
                      </a:cxn>
                      <a:cxn ang="0">
                        <a:pos x="98" y="547"/>
                      </a:cxn>
                      <a:cxn ang="0">
                        <a:pos x="120" y="688"/>
                      </a:cxn>
                      <a:cxn ang="0">
                        <a:pos x="141" y="898"/>
                      </a:cxn>
                      <a:cxn ang="0">
                        <a:pos x="88" y="911"/>
                      </a:cxn>
                      <a:cxn ang="0">
                        <a:pos x="0" y="541"/>
                      </a:cxn>
                      <a:cxn ang="0">
                        <a:pos x="56" y="107"/>
                      </a:cxn>
                      <a:cxn ang="0">
                        <a:pos x="224" y="0"/>
                      </a:cxn>
                      <a:cxn ang="0">
                        <a:pos x="297" y="48"/>
                      </a:cxn>
                      <a:cxn ang="0">
                        <a:pos x="327" y="12"/>
                      </a:cxn>
                    </a:cxnLst>
                    <a:rect l="0" t="0" r="r" b="b"/>
                    <a:pathLst>
                      <a:path w="488" h="946">
                        <a:moveTo>
                          <a:pt x="327" y="12"/>
                        </a:moveTo>
                        <a:lnTo>
                          <a:pt x="475" y="127"/>
                        </a:lnTo>
                        <a:lnTo>
                          <a:pt x="485" y="430"/>
                        </a:lnTo>
                        <a:lnTo>
                          <a:pt x="488" y="583"/>
                        </a:lnTo>
                        <a:lnTo>
                          <a:pt x="479" y="946"/>
                        </a:lnTo>
                        <a:lnTo>
                          <a:pt x="445" y="946"/>
                        </a:lnTo>
                        <a:lnTo>
                          <a:pt x="429" y="575"/>
                        </a:lnTo>
                        <a:lnTo>
                          <a:pt x="117" y="575"/>
                        </a:lnTo>
                        <a:lnTo>
                          <a:pt x="108" y="481"/>
                        </a:lnTo>
                        <a:lnTo>
                          <a:pt x="98" y="547"/>
                        </a:lnTo>
                        <a:lnTo>
                          <a:pt x="120" y="688"/>
                        </a:lnTo>
                        <a:lnTo>
                          <a:pt x="141" y="898"/>
                        </a:lnTo>
                        <a:lnTo>
                          <a:pt x="88" y="911"/>
                        </a:lnTo>
                        <a:lnTo>
                          <a:pt x="0" y="541"/>
                        </a:lnTo>
                        <a:lnTo>
                          <a:pt x="56" y="107"/>
                        </a:lnTo>
                        <a:lnTo>
                          <a:pt x="224" y="0"/>
                        </a:lnTo>
                        <a:lnTo>
                          <a:pt x="297" y="48"/>
                        </a:lnTo>
                        <a:lnTo>
                          <a:pt x="327" y="1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sp>
                <p:nvSpPr>
                  <p:cNvPr id="53" name="Freeform 232"/>
                  <p:cNvSpPr>
                    <a:spLocks/>
                  </p:cNvSpPr>
                  <p:nvPr/>
                </p:nvSpPr>
                <p:spPr bwMode="auto">
                  <a:xfrm>
                    <a:off x="4477" y="2120"/>
                    <a:ext cx="24" cy="53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73" y="84"/>
                      </a:cxn>
                      <a:cxn ang="0">
                        <a:pos x="35" y="159"/>
                      </a:cxn>
                      <a:cxn ang="0">
                        <a:pos x="22" y="151"/>
                      </a:cxn>
                      <a:cxn ang="0">
                        <a:pos x="0" y="143"/>
                      </a:cxn>
                      <a:cxn ang="0">
                        <a:pos x="9" y="118"/>
                      </a:cxn>
                      <a:cxn ang="0">
                        <a:pos x="12" y="89"/>
                      </a:cxn>
                      <a:cxn ang="0">
                        <a:pos x="0" y="59"/>
                      </a:cxn>
                      <a:cxn ang="0">
                        <a:pos x="9" y="6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73" h="159">
                        <a:moveTo>
                          <a:pt x="51" y="0"/>
                        </a:moveTo>
                        <a:lnTo>
                          <a:pt x="73" y="84"/>
                        </a:lnTo>
                        <a:lnTo>
                          <a:pt x="35" y="159"/>
                        </a:lnTo>
                        <a:lnTo>
                          <a:pt x="22" y="151"/>
                        </a:lnTo>
                        <a:lnTo>
                          <a:pt x="0" y="143"/>
                        </a:lnTo>
                        <a:lnTo>
                          <a:pt x="9" y="118"/>
                        </a:lnTo>
                        <a:lnTo>
                          <a:pt x="12" y="89"/>
                        </a:lnTo>
                        <a:lnTo>
                          <a:pt x="0" y="59"/>
                        </a:lnTo>
                        <a:lnTo>
                          <a:pt x="9" y="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123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4488" y="1829"/>
                    <a:ext cx="104" cy="196"/>
                    <a:chOff x="4488" y="1829"/>
                    <a:chExt cx="104" cy="196"/>
                  </a:xfrm>
                </p:grpSpPr>
                <p:grpSp>
                  <p:nvGrpSpPr>
                    <p:cNvPr id="125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88" y="1829"/>
                      <a:ext cx="104" cy="196"/>
                      <a:chOff x="4488" y="1829"/>
                      <a:chExt cx="104" cy="196"/>
                    </a:xfrm>
                  </p:grpSpPr>
                  <p:grpSp>
                    <p:nvGrpSpPr>
                      <p:cNvPr id="126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88" y="2015"/>
                        <a:ext cx="104" cy="10"/>
                        <a:chOff x="4488" y="2015"/>
                        <a:chExt cx="104" cy="10"/>
                      </a:xfrm>
                    </p:grpSpPr>
                    <p:sp>
                      <p:nvSpPr>
                        <p:cNvPr id="66" name="Line 2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488" y="2024"/>
                          <a:ext cx="104" cy="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7" name="Line 2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488" y="2015"/>
                          <a:ext cx="104" cy="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v-SE">
                            <a:solidFill>
                              <a:srgbClr val="747474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5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1829"/>
                        <a:ext cx="48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3" y="10"/>
                          </a:cxn>
                          <a:cxn ang="0">
                            <a:pos x="137" y="85"/>
                          </a:cxn>
                          <a:cxn ang="0">
                            <a:pos x="98" y="31"/>
                          </a:cxn>
                          <a:cxn ang="0">
                            <a:pos x="70" y="83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43" h="85">
                            <a:moveTo>
                              <a:pt x="143" y="10"/>
                            </a:moveTo>
                            <a:lnTo>
                              <a:pt x="137" y="85"/>
                            </a:lnTo>
                            <a:lnTo>
                              <a:pt x="98" y="31"/>
                            </a:lnTo>
                            <a:lnTo>
                              <a:pt x="70" y="8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9" y="1842"/>
                      <a:ext cx="1" cy="18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27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11" y="1728"/>
                    <a:ext cx="68" cy="111"/>
                    <a:chOff x="4511" y="1728"/>
                    <a:chExt cx="68" cy="111"/>
                  </a:xfrm>
                </p:grpSpPr>
                <p:grpSp>
                  <p:nvGrpSpPr>
                    <p:cNvPr id="130" name="Group 2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4" y="1733"/>
                      <a:ext cx="63" cy="106"/>
                      <a:chOff x="4514" y="1733"/>
                      <a:chExt cx="63" cy="106"/>
                    </a:xfrm>
                  </p:grpSpPr>
                  <p:sp>
                    <p:nvSpPr>
                      <p:cNvPr id="58" name="Freeform 2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4" y="1733"/>
                        <a:ext cx="63" cy="1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0" y="57"/>
                          </a:cxn>
                          <a:cxn ang="0">
                            <a:pos x="185" y="89"/>
                          </a:cxn>
                          <a:cxn ang="0">
                            <a:pos x="186" y="101"/>
                          </a:cxn>
                          <a:cxn ang="0">
                            <a:pos x="180" y="113"/>
                          </a:cxn>
                          <a:cxn ang="0">
                            <a:pos x="188" y="138"/>
                          </a:cxn>
                          <a:cxn ang="0">
                            <a:pos x="183" y="174"/>
                          </a:cxn>
                          <a:cxn ang="0">
                            <a:pos x="179" y="193"/>
                          </a:cxn>
                          <a:cxn ang="0">
                            <a:pos x="175" y="210"/>
                          </a:cxn>
                          <a:cxn ang="0">
                            <a:pos x="169" y="228"/>
                          </a:cxn>
                          <a:cxn ang="0">
                            <a:pos x="161" y="247"/>
                          </a:cxn>
                          <a:cxn ang="0">
                            <a:pos x="147" y="251"/>
                          </a:cxn>
                          <a:cxn ang="0">
                            <a:pos x="132" y="256"/>
                          </a:cxn>
                          <a:cxn ang="0">
                            <a:pos x="132" y="270"/>
                          </a:cxn>
                          <a:cxn ang="0">
                            <a:pos x="134" y="280"/>
                          </a:cxn>
                          <a:cxn ang="0">
                            <a:pos x="105" y="317"/>
                          </a:cxn>
                          <a:cxn ang="0">
                            <a:pos x="27" y="270"/>
                          </a:cxn>
                          <a:cxn ang="0">
                            <a:pos x="24" y="183"/>
                          </a:cxn>
                          <a:cxn ang="0">
                            <a:pos x="14" y="158"/>
                          </a:cxn>
                          <a:cxn ang="0">
                            <a:pos x="8" y="139"/>
                          </a:cxn>
                          <a:cxn ang="0">
                            <a:pos x="2" y="114"/>
                          </a:cxn>
                          <a:cxn ang="0">
                            <a:pos x="0" y="94"/>
                          </a:cxn>
                          <a:cxn ang="0">
                            <a:pos x="1" y="75"/>
                          </a:cxn>
                          <a:cxn ang="0">
                            <a:pos x="4" y="54"/>
                          </a:cxn>
                          <a:cxn ang="0">
                            <a:pos x="8" y="38"/>
                          </a:cxn>
                          <a:cxn ang="0">
                            <a:pos x="16" y="25"/>
                          </a:cxn>
                          <a:cxn ang="0">
                            <a:pos x="27" y="15"/>
                          </a:cxn>
                          <a:cxn ang="0">
                            <a:pos x="40" y="9"/>
                          </a:cxn>
                          <a:cxn ang="0">
                            <a:pos x="56" y="5"/>
                          </a:cxn>
                          <a:cxn ang="0">
                            <a:pos x="74" y="2"/>
                          </a:cxn>
                          <a:cxn ang="0">
                            <a:pos x="96" y="0"/>
                          </a:cxn>
                          <a:cxn ang="0">
                            <a:pos x="116" y="2"/>
                          </a:cxn>
                          <a:cxn ang="0">
                            <a:pos x="140" y="8"/>
                          </a:cxn>
                          <a:cxn ang="0">
                            <a:pos x="153" y="17"/>
                          </a:cxn>
                          <a:cxn ang="0">
                            <a:pos x="166" y="25"/>
                          </a:cxn>
                          <a:cxn ang="0">
                            <a:pos x="175" y="40"/>
                          </a:cxn>
                          <a:cxn ang="0">
                            <a:pos x="180" y="57"/>
                          </a:cxn>
                        </a:cxnLst>
                        <a:rect l="0" t="0" r="r" b="b"/>
                        <a:pathLst>
                          <a:path w="188" h="317">
                            <a:moveTo>
                              <a:pt x="180" y="57"/>
                            </a:moveTo>
                            <a:lnTo>
                              <a:pt x="185" y="89"/>
                            </a:lnTo>
                            <a:lnTo>
                              <a:pt x="186" y="101"/>
                            </a:lnTo>
                            <a:lnTo>
                              <a:pt x="180" y="113"/>
                            </a:lnTo>
                            <a:lnTo>
                              <a:pt x="188" y="138"/>
                            </a:lnTo>
                            <a:lnTo>
                              <a:pt x="183" y="174"/>
                            </a:lnTo>
                            <a:lnTo>
                              <a:pt x="179" y="193"/>
                            </a:lnTo>
                            <a:lnTo>
                              <a:pt x="175" y="210"/>
                            </a:lnTo>
                            <a:lnTo>
                              <a:pt x="169" y="228"/>
                            </a:lnTo>
                            <a:lnTo>
                              <a:pt x="161" y="247"/>
                            </a:lnTo>
                            <a:lnTo>
                              <a:pt x="147" y="251"/>
                            </a:lnTo>
                            <a:lnTo>
                              <a:pt x="132" y="256"/>
                            </a:lnTo>
                            <a:lnTo>
                              <a:pt x="132" y="270"/>
                            </a:lnTo>
                            <a:lnTo>
                              <a:pt x="134" y="280"/>
                            </a:lnTo>
                            <a:lnTo>
                              <a:pt x="105" y="317"/>
                            </a:lnTo>
                            <a:lnTo>
                              <a:pt x="27" y="270"/>
                            </a:lnTo>
                            <a:lnTo>
                              <a:pt x="24" y="183"/>
                            </a:lnTo>
                            <a:lnTo>
                              <a:pt x="14" y="158"/>
                            </a:lnTo>
                            <a:lnTo>
                              <a:pt x="8" y="139"/>
                            </a:lnTo>
                            <a:lnTo>
                              <a:pt x="2" y="114"/>
                            </a:lnTo>
                            <a:lnTo>
                              <a:pt x="0" y="94"/>
                            </a:lnTo>
                            <a:lnTo>
                              <a:pt x="1" y="75"/>
                            </a:lnTo>
                            <a:lnTo>
                              <a:pt x="4" y="54"/>
                            </a:lnTo>
                            <a:lnTo>
                              <a:pt x="8" y="38"/>
                            </a:lnTo>
                            <a:lnTo>
                              <a:pt x="16" y="25"/>
                            </a:lnTo>
                            <a:lnTo>
                              <a:pt x="27" y="15"/>
                            </a:lnTo>
                            <a:lnTo>
                              <a:pt x="40" y="9"/>
                            </a:lnTo>
                            <a:lnTo>
                              <a:pt x="56" y="5"/>
                            </a:lnTo>
                            <a:lnTo>
                              <a:pt x="74" y="2"/>
                            </a:lnTo>
                            <a:lnTo>
                              <a:pt x="96" y="0"/>
                            </a:lnTo>
                            <a:lnTo>
                              <a:pt x="116" y="2"/>
                            </a:lnTo>
                            <a:lnTo>
                              <a:pt x="140" y="8"/>
                            </a:lnTo>
                            <a:lnTo>
                              <a:pt x="153" y="17"/>
                            </a:lnTo>
                            <a:lnTo>
                              <a:pt x="166" y="25"/>
                            </a:lnTo>
                            <a:lnTo>
                              <a:pt x="175" y="40"/>
                            </a:lnTo>
                            <a:lnTo>
                              <a:pt x="180" y="57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59" name="Freeform 2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7" y="1769"/>
                        <a:ext cx="23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4"/>
                          </a:cxn>
                          <a:cxn ang="0">
                            <a:pos x="45" y="1"/>
                          </a:cxn>
                          <a:cxn ang="0">
                            <a:pos x="25" y="0"/>
                          </a:cxn>
                          <a:cxn ang="0">
                            <a:pos x="10" y="4"/>
                          </a:cxn>
                          <a:cxn ang="0">
                            <a:pos x="6" y="7"/>
                          </a:cxn>
                          <a:cxn ang="0">
                            <a:pos x="4" y="13"/>
                          </a:cxn>
                          <a:cxn ang="0">
                            <a:pos x="0" y="16"/>
                          </a:cxn>
                          <a:cxn ang="0">
                            <a:pos x="31" y="17"/>
                          </a:cxn>
                          <a:cxn ang="0">
                            <a:pos x="26" y="20"/>
                          </a:cxn>
                          <a:cxn ang="0">
                            <a:pos x="10" y="22"/>
                          </a:cxn>
                          <a:cxn ang="0">
                            <a:pos x="45" y="22"/>
                          </a:cxn>
                          <a:cxn ang="0">
                            <a:pos x="57" y="22"/>
                          </a:cxn>
                          <a:cxn ang="0">
                            <a:pos x="63" y="61"/>
                          </a:cxn>
                          <a:cxn ang="0">
                            <a:pos x="58" y="70"/>
                          </a:cxn>
                          <a:cxn ang="0">
                            <a:pos x="57" y="76"/>
                          </a:cxn>
                          <a:cxn ang="0">
                            <a:pos x="69" y="65"/>
                          </a:cxn>
                          <a:cxn ang="0">
                            <a:pos x="69" y="65"/>
                          </a:cxn>
                          <a:cxn ang="0">
                            <a:pos x="61" y="17"/>
                          </a:cxn>
                          <a:cxn ang="0">
                            <a:pos x="60" y="4"/>
                          </a:cxn>
                        </a:cxnLst>
                        <a:rect l="0" t="0" r="r" b="b"/>
                        <a:pathLst>
                          <a:path w="69" h="76">
                            <a:moveTo>
                              <a:pt x="60" y="4"/>
                            </a:moveTo>
                            <a:lnTo>
                              <a:pt x="45" y="1"/>
                            </a:lnTo>
                            <a:lnTo>
                              <a:pt x="25" y="0"/>
                            </a:lnTo>
                            <a:lnTo>
                              <a:pt x="10" y="4"/>
                            </a:lnTo>
                            <a:lnTo>
                              <a:pt x="6" y="7"/>
                            </a:lnTo>
                            <a:lnTo>
                              <a:pt x="4" y="13"/>
                            </a:lnTo>
                            <a:lnTo>
                              <a:pt x="0" y="16"/>
                            </a:lnTo>
                            <a:lnTo>
                              <a:pt x="31" y="17"/>
                            </a:lnTo>
                            <a:lnTo>
                              <a:pt x="26" y="20"/>
                            </a:lnTo>
                            <a:lnTo>
                              <a:pt x="10" y="22"/>
                            </a:lnTo>
                            <a:lnTo>
                              <a:pt x="45" y="22"/>
                            </a:lnTo>
                            <a:lnTo>
                              <a:pt x="57" y="22"/>
                            </a:lnTo>
                            <a:lnTo>
                              <a:pt x="63" y="61"/>
                            </a:lnTo>
                            <a:lnTo>
                              <a:pt x="58" y="70"/>
                            </a:lnTo>
                            <a:lnTo>
                              <a:pt x="57" y="76"/>
                            </a:lnTo>
                            <a:lnTo>
                              <a:pt x="69" y="65"/>
                            </a:lnTo>
                            <a:lnTo>
                              <a:pt x="69" y="65"/>
                            </a:lnTo>
                            <a:lnTo>
                              <a:pt x="61" y="17"/>
                            </a:lnTo>
                            <a:lnTo>
                              <a:pt x="60" y="4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60" name="Freeform 2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3" y="1769"/>
                        <a:ext cx="13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5"/>
                          </a:cxn>
                          <a:cxn ang="0">
                            <a:pos x="23" y="0"/>
                          </a:cxn>
                          <a:cxn ang="0">
                            <a:pos x="36" y="0"/>
                          </a:cxn>
                          <a:cxn ang="0">
                            <a:pos x="35" y="11"/>
                          </a:cxn>
                          <a:cxn ang="0">
                            <a:pos x="38" y="18"/>
                          </a:cxn>
                          <a:cxn ang="0">
                            <a:pos x="22" y="18"/>
                          </a:cxn>
                          <a:cxn ang="0">
                            <a:pos x="12" y="18"/>
                          </a:cxn>
                          <a:cxn ang="0">
                            <a:pos x="26" y="22"/>
                          </a:cxn>
                          <a:cxn ang="0">
                            <a:pos x="35" y="25"/>
                          </a:cxn>
                          <a:cxn ang="0">
                            <a:pos x="7" y="22"/>
                          </a:cxn>
                          <a:cxn ang="0">
                            <a:pos x="0" y="21"/>
                          </a:cxn>
                          <a:cxn ang="0">
                            <a:pos x="4" y="5"/>
                          </a:cxn>
                        </a:cxnLst>
                        <a:rect l="0" t="0" r="r" b="b"/>
                        <a:pathLst>
                          <a:path w="38" h="25">
                            <a:moveTo>
                              <a:pt x="4" y="5"/>
                            </a:moveTo>
                            <a:lnTo>
                              <a:pt x="23" y="0"/>
                            </a:lnTo>
                            <a:lnTo>
                              <a:pt x="36" y="0"/>
                            </a:lnTo>
                            <a:lnTo>
                              <a:pt x="35" y="11"/>
                            </a:lnTo>
                            <a:lnTo>
                              <a:pt x="38" y="18"/>
                            </a:lnTo>
                            <a:lnTo>
                              <a:pt x="22" y="18"/>
                            </a:lnTo>
                            <a:lnTo>
                              <a:pt x="12" y="18"/>
                            </a:lnTo>
                            <a:lnTo>
                              <a:pt x="26" y="22"/>
                            </a:lnTo>
                            <a:lnTo>
                              <a:pt x="35" y="25"/>
                            </a:lnTo>
                            <a:lnTo>
                              <a:pt x="7" y="22"/>
                            </a:lnTo>
                            <a:lnTo>
                              <a:pt x="0" y="21"/>
                            </a:lnTo>
                            <a:lnTo>
                              <a:pt x="4" y="5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61" name="Freeform 2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3" y="1791"/>
                        <a:ext cx="32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27"/>
                          </a:cxn>
                          <a:cxn ang="0">
                            <a:pos x="25" y="50"/>
                          </a:cxn>
                          <a:cxn ang="0">
                            <a:pos x="95" y="85"/>
                          </a:cxn>
                          <a:cxn ang="0">
                            <a:pos x="58" y="76"/>
                          </a:cxn>
                          <a:cxn ang="0">
                            <a:pos x="42" y="72"/>
                          </a:cxn>
                          <a:cxn ang="0">
                            <a:pos x="23" y="75"/>
                          </a:cxn>
                          <a:cxn ang="0">
                            <a:pos x="9" y="81"/>
                          </a:cxn>
                          <a:cxn ang="0">
                            <a:pos x="1" y="98"/>
                          </a:cxn>
                          <a:cxn ang="0">
                            <a:pos x="0" y="30"/>
                          </a:cxn>
                          <a:cxn ang="0">
                            <a:pos x="3" y="15"/>
                          </a:cxn>
                          <a:cxn ang="0">
                            <a:pos x="13" y="0"/>
                          </a:cxn>
                          <a:cxn ang="0">
                            <a:pos x="16" y="27"/>
                          </a:cxn>
                        </a:cxnLst>
                        <a:rect l="0" t="0" r="r" b="b"/>
                        <a:pathLst>
                          <a:path w="95" h="98">
                            <a:moveTo>
                              <a:pt x="16" y="27"/>
                            </a:moveTo>
                            <a:lnTo>
                              <a:pt x="25" y="50"/>
                            </a:lnTo>
                            <a:lnTo>
                              <a:pt x="95" y="85"/>
                            </a:lnTo>
                            <a:lnTo>
                              <a:pt x="58" y="76"/>
                            </a:lnTo>
                            <a:lnTo>
                              <a:pt x="42" y="72"/>
                            </a:lnTo>
                            <a:lnTo>
                              <a:pt x="23" y="75"/>
                            </a:lnTo>
                            <a:lnTo>
                              <a:pt x="9" y="81"/>
                            </a:lnTo>
                            <a:lnTo>
                              <a:pt x="1" y="98"/>
                            </a:lnTo>
                            <a:lnTo>
                              <a:pt x="0" y="30"/>
                            </a:lnTo>
                            <a:lnTo>
                              <a:pt x="3" y="15"/>
                            </a:lnTo>
                            <a:lnTo>
                              <a:pt x="13" y="0"/>
                            </a:lnTo>
                            <a:lnTo>
                              <a:pt x="16" y="27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7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4511" y="1728"/>
                      <a:ext cx="68" cy="76"/>
                    </a:xfrm>
                    <a:custGeom>
                      <a:avLst/>
                      <a:gdLst/>
                      <a:ahLst/>
                      <a:cxnLst>
                        <a:cxn ang="0">
                          <a:pos x="168" y="19"/>
                        </a:cxn>
                        <a:cxn ang="0">
                          <a:pos x="151" y="11"/>
                        </a:cxn>
                        <a:cxn ang="0">
                          <a:pos x="136" y="6"/>
                        </a:cxn>
                        <a:cxn ang="0">
                          <a:pos x="111" y="0"/>
                        </a:cxn>
                        <a:cxn ang="0">
                          <a:pos x="94" y="0"/>
                        </a:cxn>
                        <a:cxn ang="0">
                          <a:pos x="75" y="0"/>
                        </a:cxn>
                        <a:cxn ang="0">
                          <a:pos x="56" y="5"/>
                        </a:cxn>
                        <a:cxn ang="0">
                          <a:pos x="43" y="5"/>
                        </a:cxn>
                        <a:cxn ang="0">
                          <a:pos x="29" y="9"/>
                        </a:cxn>
                        <a:cxn ang="0">
                          <a:pos x="18" y="19"/>
                        </a:cxn>
                        <a:cxn ang="0">
                          <a:pos x="9" y="31"/>
                        </a:cxn>
                        <a:cxn ang="0">
                          <a:pos x="8" y="49"/>
                        </a:cxn>
                        <a:cxn ang="0">
                          <a:pos x="5" y="70"/>
                        </a:cxn>
                        <a:cxn ang="0">
                          <a:pos x="0" y="101"/>
                        </a:cxn>
                        <a:cxn ang="0">
                          <a:pos x="3" y="127"/>
                        </a:cxn>
                        <a:cxn ang="0">
                          <a:pos x="9" y="151"/>
                        </a:cxn>
                        <a:cxn ang="0">
                          <a:pos x="13" y="172"/>
                        </a:cxn>
                        <a:cxn ang="0">
                          <a:pos x="19" y="187"/>
                        </a:cxn>
                        <a:cxn ang="0">
                          <a:pos x="25" y="202"/>
                        </a:cxn>
                        <a:cxn ang="0">
                          <a:pos x="31" y="215"/>
                        </a:cxn>
                        <a:cxn ang="0">
                          <a:pos x="38" y="229"/>
                        </a:cxn>
                        <a:cxn ang="0">
                          <a:pos x="46" y="229"/>
                        </a:cxn>
                        <a:cxn ang="0">
                          <a:pos x="43" y="209"/>
                        </a:cxn>
                        <a:cxn ang="0">
                          <a:pos x="47" y="196"/>
                        </a:cxn>
                        <a:cxn ang="0">
                          <a:pos x="50" y="187"/>
                        </a:cxn>
                        <a:cxn ang="0">
                          <a:pos x="46" y="174"/>
                        </a:cxn>
                        <a:cxn ang="0">
                          <a:pos x="43" y="151"/>
                        </a:cxn>
                        <a:cxn ang="0">
                          <a:pos x="48" y="145"/>
                        </a:cxn>
                        <a:cxn ang="0">
                          <a:pos x="57" y="156"/>
                        </a:cxn>
                        <a:cxn ang="0">
                          <a:pos x="64" y="168"/>
                        </a:cxn>
                        <a:cxn ang="0">
                          <a:pos x="63" y="145"/>
                        </a:cxn>
                        <a:cxn ang="0">
                          <a:pos x="67" y="117"/>
                        </a:cxn>
                        <a:cxn ang="0">
                          <a:pos x="67" y="88"/>
                        </a:cxn>
                        <a:cxn ang="0">
                          <a:pos x="69" y="72"/>
                        </a:cxn>
                        <a:cxn ang="0">
                          <a:pos x="62" y="65"/>
                        </a:cxn>
                        <a:cxn ang="0">
                          <a:pos x="76" y="69"/>
                        </a:cxn>
                        <a:cxn ang="0">
                          <a:pos x="88" y="73"/>
                        </a:cxn>
                        <a:cxn ang="0">
                          <a:pos x="98" y="75"/>
                        </a:cxn>
                        <a:cxn ang="0">
                          <a:pos x="117" y="78"/>
                        </a:cxn>
                        <a:cxn ang="0">
                          <a:pos x="130" y="82"/>
                        </a:cxn>
                        <a:cxn ang="0">
                          <a:pos x="113" y="73"/>
                        </a:cxn>
                        <a:cxn ang="0">
                          <a:pos x="123" y="73"/>
                        </a:cxn>
                        <a:cxn ang="0">
                          <a:pos x="146" y="73"/>
                        </a:cxn>
                        <a:cxn ang="0">
                          <a:pos x="164" y="70"/>
                        </a:cxn>
                        <a:cxn ang="0">
                          <a:pos x="186" y="72"/>
                        </a:cxn>
                        <a:cxn ang="0">
                          <a:pos x="191" y="86"/>
                        </a:cxn>
                        <a:cxn ang="0">
                          <a:pos x="194" y="104"/>
                        </a:cxn>
                        <a:cxn ang="0">
                          <a:pos x="199" y="82"/>
                        </a:cxn>
                        <a:cxn ang="0">
                          <a:pos x="205" y="57"/>
                        </a:cxn>
                        <a:cxn ang="0">
                          <a:pos x="194" y="40"/>
                        </a:cxn>
                        <a:cxn ang="0">
                          <a:pos x="183" y="28"/>
                        </a:cxn>
                        <a:cxn ang="0">
                          <a:pos x="168" y="19"/>
                        </a:cxn>
                      </a:cxnLst>
                      <a:rect l="0" t="0" r="r" b="b"/>
                      <a:pathLst>
                        <a:path w="205" h="229">
                          <a:moveTo>
                            <a:pt x="168" y="19"/>
                          </a:moveTo>
                          <a:lnTo>
                            <a:pt x="151" y="11"/>
                          </a:lnTo>
                          <a:lnTo>
                            <a:pt x="136" y="6"/>
                          </a:lnTo>
                          <a:lnTo>
                            <a:pt x="111" y="0"/>
                          </a:lnTo>
                          <a:lnTo>
                            <a:pt x="94" y="0"/>
                          </a:lnTo>
                          <a:lnTo>
                            <a:pt x="75" y="0"/>
                          </a:lnTo>
                          <a:lnTo>
                            <a:pt x="56" y="5"/>
                          </a:lnTo>
                          <a:lnTo>
                            <a:pt x="43" y="5"/>
                          </a:lnTo>
                          <a:lnTo>
                            <a:pt x="29" y="9"/>
                          </a:lnTo>
                          <a:lnTo>
                            <a:pt x="18" y="19"/>
                          </a:lnTo>
                          <a:lnTo>
                            <a:pt x="9" y="31"/>
                          </a:lnTo>
                          <a:lnTo>
                            <a:pt x="8" y="49"/>
                          </a:lnTo>
                          <a:lnTo>
                            <a:pt x="5" y="70"/>
                          </a:lnTo>
                          <a:lnTo>
                            <a:pt x="0" y="101"/>
                          </a:lnTo>
                          <a:lnTo>
                            <a:pt x="3" y="127"/>
                          </a:lnTo>
                          <a:lnTo>
                            <a:pt x="9" y="151"/>
                          </a:lnTo>
                          <a:lnTo>
                            <a:pt x="13" y="172"/>
                          </a:lnTo>
                          <a:lnTo>
                            <a:pt x="19" y="187"/>
                          </a:lnTo>
                          <a:lnTo>
                            <a:pt x="25" y="202"/>
                          </a:lnTo>
                          <a:lnTo>
                            <a:pt x="31" y="215"/>
                          </a:lnTo>
                          <a:lnTo>
                            <a:pt x="38" y="229"/>
                          </a:lnTo>
                          <a:lnTo>
                            <a:pt x="46" y="229"/>
                          </a:lnTo>
                          <a:lnTo>
                            <a:pt x="43" y="209"/>
                          </a:lnTo>
                          <a:lnTo>
                            <a:pt x="47" y="196"/>
                          </a:lnTo>
                          <a:lnTo>
                            <a:pt x="50" y="187"/>
                          </a:lnTo>
                          <a:lnTo>
                            <a:pt x="46" y="174"/>
                          </a:lnTo>
                          <a:lnTo>
                            <a:pt x="43" y="151"/>
                          </a:lnTo>
                          <a:lnTo>
                            <a:pt x="48" y="145"/>
                          </a:lnTo>
                          <a:lnTo>
                            <a:pt x="57" y="156"/>
                          </a:lnTo>
                          <a:lnTo>
                            <a:pt x="64" y="168"/>
                          </a:lnTo>
                          <a:lnTo>
                            <a:pt x="63" y="145"/>
                          </a:lnTo>
                          <a:lnTo>
                            <a:pt x="67" y="117"/>
                          </a:lnTo>
                          <a:lnTo>
                            <a:pt x="67" y="88"/>
                          </a:lnTo>
                          <a:lnTo>
                            <a:pt x="69" y="72"/>
                          </a:lnTo>
                          <a:lnTo>
                            <a:pt x="62" y="65"/>
                          </a:lnTo>
                          <a:lnTo>
                            <a:pt x="76" y="69"/>
                          </a:lnTo>
                          <a:lnTo>
                            <a:pt x="88" y="73"/>
                          </a:lnTo>
                          <a:lnTo>
                            <a:pt x="98" y="75"/>
                          </a:lnTo>
                          <a:lnTo>
                            <a:pt x="117" y="78"/>
                          </a:lnTo>
                          <a:lnTo>
                            <a:pt x="130" y="82"/>
                          </a:lnTo>
                          <a:lnTo>
                            <a:pt x="113" y="73"/>
                          </a:lnTo>
                          <a:lnTo>
                            <a:pt x="123" y="73"/>
                          </a:lnTo>
                          <a:lnTo>
                            <a:pt x="146" y="73"/>
                          </a:lnTo>
                          <a:lnTo>
                            <a:pt x="164" y="70"/>
                          </a:lnTo>
                          <a:lnTo>
                            <a:pt x="186" y="72"/>
                          </a:lnTo>
                          <a:lnTo>
                            <a:pt x="191" y="86"/>
                          </a:lnTo>
                          <a:lnTo>
                            <a:pt x="194" y="104"/>
                          </a:lnTo>
                          <a:lnTo>
                            <a:pt x="199" y="82"/>
                          </a:lnTo>
                          <a:lnTo>
                            <a:pt x="205" y="57"/>
                          </a:lnTo>
                          <a:lnTo>
                            <a:pt x="194" y="40"/>
                          </a:lnTo>
                          <a:lnTo>
                            <a:pt x="183" y="28"/>
                          </a:lnTo>
                          <a:lnTo>
                            <a:pt x="168" y="19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1" name="Group 247"/>
                <p:cNvGrpSpPr>
                  <a:grpSpLocks/>
                </p:cNvGrpSpPr>
                <p:nvPr/>
              </p:nvGrpSpPr>
              <p:grpSpPr bwMode="auto">
                <a:xfrm>
                  <a:off x="4568" y="1769"/>
                  <a:ext cx="154" cy="720"/>
                  <a:chOff x="4568" y="1769"/>
                  <a:chExt cx="154" cy="720"/>
                </a:xfrm>
              </p:grpSpPr>
              <p:grpSp>
                <p:nvGrpSpPr>
                  <p:cNvPr id="145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4608" y="1769"/>
                    <a:ext cx="81" cy="173"/>
                    <a:chOff x="4608" y="1769"/>
                    <a:chExt cx="81" cy="173"/>
                  </a:xfrm>
                </p:grpSpPr>
                <p:sp>
                  <p:nvSpPr>
                    <p:cNvPr id="47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4608" y="1769"/>
                      <a:ext cx="81" cy="98"/>
                    </a:xfrm>
                    <a:custGeom>
                      <a:avLst/>
                      <a:gdLst/>
                      <a:ahLst/>
                      <a:cxnLst>
                        <a:cxn ang="0">
                          <a:pos x="141" y="6"/>
                        </a:cxn>
                        <a:cxn ang="0">
                          <a:pos x="176" y="17"/>
                        </a:cxn>
                        <a:cxn ang="0">
                          <a:pos x="195" y="33"/>
                        </a:cxn>
                        <a:cxn ang="0">
                          <a:pos x="208" y="54"/>
                        </a:cxn>
                        <a:cxn ang="0">
                          <a:pos x="221" y="95"/>
                        </a:cxn>
                        <a:cxn ang="0">
                          <a:pos x="236" y="154"/>
                        </a:cxn>
                        <a:cxn ang="0">
                          <a:pos x="245" y="207"/>
                        </a:cxn>
                        <a:cxn ang="0">
                          <a:pos x="243" y="230"/>
                        </a:cxn>
                        <a:cxn ang="0">
                          <a:pos x="239" y="252"/>
                        </a:cxn>
                        <a:cxn ang="0">
                          <a:pos x="236" y="289"/>
                        </a:cxn>
                        <a:cxn ang="0">
                          <a:pos x="226" y="287"/>
                        </a:cxn>
                        <a:cxn ang="0">
                          <a:pos x="211" y="283"/>
                        </a:cxn>
                        <a:cxn ang="0">
                          <a:pos x="195" y="284"/>
                        </a:cxn>
                        <a:cxn ang="0">
                          <a:pos x="173" y="290"/>
                        </a:cxn>
                        <a:cxn ang="0">
                          <a:pos x="160" y="291"/>
                        </a:cxn>
                        <a:cxn ang="0">
                          <a:pos x="160" y="272"/>
                        </a:cxn>
                        <a:cxn ang="0">
                          <a:pos x="178" y="232"/>
                        </a:cxn>
                        <a:cxn ang="0">
                          <a:pos x="182" y="168"/>
                        </a:cxn>
                        <a:cxn ang="0">
                          <a:pos x="178" y="109"/>
                        </a:cxn>
                        <a:cxn ang="0">
                          <a:pos x="144" y="73"/>
                        </a:cxn>
                        <a:cxn ang="0">
                          <a:pos x="86" y="67"/>
                        </a:cxn>
                        <a:cxn ang="0">
                          <a:pos x="58" y="103"/>
                        </a:cxn>
                        <a:cxn ang="0">
                          <a:pos x="61" y="226"/>
                        </a:cxn>
                        <a:cxn ang="0">
                          <a:pos x="86" y="274"/>
                        </a:cxn>
                        <a:cxn ang="0">
                          <a:pos x="86" y="290"/>
                        </a:cxn>
                        <a:cxn ang="0">
                          <a:pos x="71" y="290"/>
                        </a:cxn>
                        <a:cxn ang="0">
                          <a:pos x="54" y="287"/>
                        </a:cxn>
                        <a:cxn ang="0">
                          <a:pos x="38" y="286"/>
                        </a:cxn>
                        <a:cxn ang="0">
                          <a:pos x="19" y="293"/>
                        </a:cxn>
                        <a:cxn ang="0">
                          <a:pos x="16" y="272"/>
                        </a:cxn>
                        <a:cxn ang="0">
                          <a:pos x="5" y="243"/>
                        </a:cxn>
                        <a:cxn ang="0">
                          <a:pos x="1" y="216"/>
                        </a:cxn>
                        <a:cxn ang="0">
                          <a:pos x="0" y="194"/>
                        </a:cxn>
                        <a:cxn ang="0">
                          <a:pos x="1" y="168"/>
                        </a:cxn>
                        <a:cxn ang="0">
                          <a:pos x="5" y="149"/>
                        </a:cxn>
                        <a:cxn ang="0">
                          <a:pos x="11" y="128"/>
                        </a:cxn>
                        <a:cxn ang="0">
                          <a:pos x="16" y="108"/>
                        </a:cxn>
                        <a:cxn ang="0">
                          <a:pos x="16" y="93"/>
                        </a:cxn>
                        <a:cxn ang="0">
                          <a:pos x="20" y="71"/>
                        </a:cxn>
                        <a:cxn ang="0">
                          <a:pos x="26" y="45"/>
                        </a:cxn>
                        <a:cxn ang="0">
                          <a:pos x="51" y="22"/>
                        </a:cxn>
                        <a:cxn ang="0">
                          <a:pos x="68" y="6"/>
                        </a:cxn>
                        <a:cxn ang="0">
                          <a:pos x="94" y="0"/>
                        </a:cxn>
                        <a:cxn ang="0">
                          <a:pos x="118" y="0"/>
                        </a:cxn>
                        <a:cxn ang="0">
                          <a:pos x="141" y="6"/>
                        </a:cxn>
                      </a:cxnLst>
                      <a:rect l="0" t="0" r="r" b="b"/>
                      <a:pathLst>
                        <a:path w="245" h="293">
                          <a:moveTo>
                            <a:pt x="141" y="6"/>
                          </a:moveTo>
                          <a:lnTo>
                            <a:pt x="176" y="17"/>
                          </a:lnTo>
                          <a:lnTo>
                            <a:pt x="195" y="33"/>
                          </a:lnTo>
                          <a:lnTo>
                            <a:pt x="208" y="54"/>
                          </a:lnTo>
                          <a:lnTo>
                            <a:pt x="221" y="95"/>
                          </a:lnTo>
                          <a:lnTo>
                            <a:pt x="236" y="154"/>
                          </a:lnTo>
                          <a:lnTo>
                            <a:pt x="245" y="207"/>
                          </a:lnTo>
                          <a:lnTo>
                            <a:pt x="243" y="230"/>
                          </a:lnTo>
                          <a:lnTo>
                            <a:pt x="239" y="252"/>
                          </a:lnTo>
                          <a:lnTo>
                            <a:pt x="236" y="289"/>
                          </a:lnTo>
                          <a:lnTo>
                            <a:pt x="226" y="287"/>
                          </a:lnTo>
                          <a:lnTo>
                            <a:pt x="211" y="283"/>
                          </a:lnTo>
                          <a:lnTo>
                            <a:pt x="195" y="284"/>
                          </a:lnTo>
                          <a:lnTo>
                            <a:pt x="173" y="290"/>
                          </a:lnTo>
                          <a:lnTo>
                            <a:pt x="160" y="291"/>
                          </a:lnTo>
                          <a:lnTo>
                            <a:pt x="160" y="272"/>
                          </a:lnTo>
                          <a:lnTo>
                            <a:pt x="178" y="232"/>
                          </a:lnTo>
                          <a:lnTo>
                            <a:pt x="182" y="168"/>
                          </a:lnTo>
                          <a:lnTo>
                            <a:pt x="178" y="109"/>
                          </a:lnTo>
                          <a:lnTo>
                            <a:pt x="144" y="73"/>
                          </a:lnTo>
                          <a:lnTo>
                            <a:pt x="86" y="67"/>
                          </a:lnTo>
                          <a:lnTo>
                            <a:pt x="58" y="103"/>
                          </a:lnTo>
                          <a:lnTo>
                            <a:pt x="61" y="226"/>
                          </a:lnTo>
                          <a:lnTo>
                            <a:pt x="86" y="274"/>
                          </a:lnTo>
                          <a:lnTo>
                            <a:pt x="86" y="290"/>
                          </a:lnTo>
                          <a:lnTo>
                            <a:pt x="71" y="290"/>
                          </a:lnTo>
                          <a:lnTo>
                            <a:pt x="54" y="287"/>
                          </a:lnTo>
                          <a:lnTo>
                            <a:pt x="38" y="286"/>
                          </a:lnTo>
                          <a:lnTo>
                            <a:pt x="19" y="293"/>
                          </a:lnTo>
                          <a:lnTo>
                            <a:pt x="16" y="272"/>
                          </a:lnTo>
                          <a:lnTo>
                            <a:pt x="5" y="243"/>
                          </a:lnTo>
                          <a:lnTo>
                            <a:pt x="1" y="216"/>
                          </a:lnTo>
                          <a:lnTo>
                            <a:pt x="0" y="194"/>
                          </a:lnTo>
                          <a:lnTo>
                            <a:pt x="1" y="168"/>
                          </a:lnTo>
                          <a:lnTo>
                            <a:pt x="5" y="149"/>
                          </a:lnTo>
                          <a:lnTo>
                            <a:pt x="11" y="128"/>
                          </a:lnTo>
                          <a:lnTo>
                            <a:pt x="16" y="108"/>
                          </a:lnTo>
                          <a:lnTo>
                            <a:pt x="16" y="93"/>
                          </a:lnTo>
                          <a:lnTo>
                            <a:pt x="20" y="71"/>
                          </a:lnTo>
                          <a:lnTo>
                            <a:pt x="26" y="45"/>
                          </a:lnTo>
                          <a:lnTo>
                            <a:pt x="51" y="22"/>
                          </a:lnTo>
                          <a:lnTo>
                            <a:pt x="68" y="6"/>
                          </a:lnTo>
                          <a:lnTo>
                            <a:pt x="94" y="0"/>
                          </a:lnTo>
                          <a:lnTo>
                            <a:pt x="118" y="0"/>
                          </a:lnTo>
                          <a:lnTo>
                            <a:pt x="141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48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4613" y="1787"/>
                      <a:ext cx="67" cy="155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4"/>
                        </a:cxn>
                        <a:cxn ang="0">
                          <a:pos x="139" y="11"/>
                        </a:cxn>
                        <a:cxn ang="0">
                          <a:pos x="152" y="22"/>
                        </a:cxn>
                        <a:cxn ang="0">
                          <a:pos x="162" y="38"/>
                        </a:cxn>
                        <a:cxn ang="0">
                          <a:pos x="165" y="55"/>
                        </a:cxn>
                        <a:cxn ang="0">
                          <a:pos x="169" y="112"/>
                        </a:cxn>
                        <a:cxn ang="0">
                          <a:pos x="169" y="135"/>
                        </a:cxn>
                        <a:cxn ang="0">
                          <a:pos x="164" y="173"/>
                        </a:cxn>
                        <a:cxn ang="0">
                          <a:pos x="156" y="194"/>
                        </a:cxn>
                        <a:cxn ang="0">
                          <a:pos x="143" y="220"/>
                        </a:cxn>
                        <a:cxn ang="0">
                          <a:pos x="143" y="290"/>
                        </a:cxn>
                        <a:cxn ang="0">
                          <a:pos x="201" y="328"/>
                        </a:cxn>
                        <a:cxn ang="0">
                          <a:pos x="96" y="465"/>
                        </a:cxn>
                        <a:cxn ang="0">
                          <a:pos x="0" y="319"/>
                        </a:cxn>
                        <a:cxn ang="0">
                          <a:pos x="69" y="275"/>
                        </a:cxn>
                        <a:cxn ang="0">
                          <a:pos x="69" y="221"/>
                        </a:cxn>
                        <a:cxn ang="0">
                          <a:pos x="51" y="194"/>
                        </a:cxn>
                        <a:cxn ang="0">
                          <a:pos x="42" y="175"/>
                        </a:cxn>
                        <a:cxn ang="0">
                          <a:pos x="38" y="151"/>
                        </a:cxn>
                        <a:cxn ang="0">
                          <a:pos x="37" y="124"/>
                        </a:cxn>
                        <a:cxn ang="0">
                          <a:pos x="37" y="105"/>
                        </a:cxn>
                        <a:cxn ang="0">
                          <a:pos x="37" y="76"/>
                        </a:cxn>
                        <a:cxn ang="0">
                          <a:pos x="37" y="57"/>
                        </a:cxn>
                        <a:cxn ang="0">
                          <a:pos x="41" y="36"/>
                        </a:cxn>
                        <a:cxn ang="0">
                          <a:pos x="53" y="19"/>
                        </a:cxn>
                        <a:cxn ang="0">
                          <a:pos x="69" y="7"/>
                        </a:cxn>
                        <a:cxn ang="0">
                          <a:pos x="83" y="1"/>
                        </a:cxn>
                        <a:cxn ang="0">
                          <a:pos x="102" y="0"/>
                        </a:cxn>
                        <a:cxn ang="0">
                          <a:pos x="124" y="4"/>
                        </a:cxn>
                      </a:cxnLst>
                      <a:rect l="0" t="0" r="r" b="b"/>
                      <a:pathLst>
                        <a:path w="201" h="465">
                          <a:moveTo>
                            <a:pt x="124" y="4"/>
                          </a:moveTo>
                          <a:lnTo>
                            <a:pt x="139" y="11"/>
                          </a:lnTo>
                          <a:lnTo>
                            <a:pt x="152" y="22"/>
                          </a:lnTo>
                          <a:lnTo>
                            <a:pt x="162" y="38"/>
                          </a:lnTo>
                          <a:lnTo>
                            <a:pt x="165" y="55"/>
                          </a:lnTo>
                          <a:lnTo>
                            <a:pt x="169" y="112"/>
                          </a:lnTo>
                          <a:lnTo>
                            <a:pt x="169" y="135"/>
                          </a:lnTo>
                          <a:lnTo>
                            <a:pt x="164" y="173"/>
                          </a:lnTo>
                          <a:lnTo>
                            <a:pt x="156" y="194"/>
                          </a:lnTo>
                          <a:lnTo>
                            <a:pt x="143" y="220"/>
                          </a:lnTo>
                          <a:lnTo>
                            <a:pt x="143" y="290"/>
                          </a:lnTo>
                          <a:lnTo>
                            <a:pt x="201" y="328"/>
                          </a:lnTo>
                          <a:lnTo>
                            <a:pt x="96" y="465"/>
                          </a:lnTo>
                          <a:lnTo>
                            <a:pt x="0" y="319"/>
                          </a:lnTo>
                          <a:lnTo>
                            <a:pt x="69" y="275"/>
                          </a:lnTo>
                          <a:lnTo>
                            <a:pt x="69" y="221"/>
                          </a:lnTo>
                          <a:lnTo>
                            <a:pt x="51" y="194"/>
                          </a:lnTo>
                          <a:lnTo>
                            <a:pt x="42" y="175"/>
                          </a:lnTo>
                          <a:lnTo>
                            <a:pt x="38" y="151"/>
                          </a:lnTo>
                          <a:lnTo>
                            <a:pt x="37" y="124"/>
                          </a:lnTo>
                          <a:lnTo>
                            <a:pt x="37" y="105"/>
                          </a:lnTo>
                          <a:lnTo>
                            <a:pt x="37" y="76"/>
                          </a:lnTo>
                          <a:lnTo>
                            <a:pt x="37" y="57"/>
                          </a:lnTo>
                          <a:lnTo>
                            <a:pt x="41" y="36"/>
                          </a:lnTo>
                          <a:lnTo>
                            <a:pt x="53" y="19"/>
                          </a:lnTo>
                          <a:lnTo>
                            <a:pt x="69" y="7"/>
                          </a:lnTo>
                          <a:lnTo>
                            <a:pt x="83" y="1"/>
                          </a:lnTo>
                          <a:lnTo>
                            <a:pt x="102" y="0"/>
                          </a:lnTo>
                          <a:lnTo>
                            <a:pt x="124" y="4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46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4571" y="2116"/>
                    <a:ext cx="127" cy="341"/>
                    <a:chOff x="4571" y="2116"/>
                    <a:chExt cx="127" cy="341"/>
                  </a:xfrm>
                </p:grpSpPr>
                <p:grpSp>
                  <p:nvGrpSpPr>
                    <p:cNvPr id="155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1" y="2116"/>
                      <a:ext cx="127" cy="341"/>
                      <a:chOff x="4571" y="2116"/>
                      <a:chExt cx="127" cy="341"/>
                    </a:xfrm>
                  </p:grpSpPr>
                  <p:sp>
                    <p:nvSpPr>
                      <p:cNvPr id="45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7" y="2190"/>
                        <a:ext cx="91" cy="26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3" y="18"/>
                          </a:cxn>
                          <a:cxn ang="0">
                            <a:pos x="220" y="248"/>
                          </a:cxn>
                          <a:cxn ang="0">
                            <a:pos x="221" y="444"/>
                          </a:cxn>
                          <a:cxn ang="0">
                            <a:pos x="210" y="632"/>
                          </a:cxn>
                          <a:cxn ang="0">
                            <a:pos x="240" y="713"/>
                          </a:cxn>
                          <a:cxn ang="0">
                            <a:pos x="265" y="767"/>
                          </a:cxn>
                          <a:cxn ang="0">
                            <a:pos x="273" y="783"/>
                          </a:cxn>
                          <a:cxn ang="0">
                            <a:pos x="261" y="802"/>
                          </a:cxn>
                          <a:cxn ang="0">
                            <a:pos x="213" y="799"/>
                          </a:cxn>
                          <a:cxn ang="0">
                            <a:pos x="169" y="693"/>
                          </a:cxn>
                          <a:cxn ang="0">
                            <a:pos x="166" y="626"/>
                          </a:cxn>
                          <a:cxn ang="0">
                            <a:pos x="134" y="404"/>
                          </a:cxn>
                          <a:cxn ang="0">
                            <a:pos x="130" y="353"/>
                          </a:cxn>
                          <a:cxn ang="0">
                            <a:pos x="131" y="457"/>
                          </a:cxn>
                          <a:cxn ang="0">
                            <a:pos x="116" y="604"/>
                          </a:cxn>
                          <a:cxn ang="0">
                            <a:pos x="121" y="672"/>
                          </a:cxn>
                          <a:cxn ang="0">
                            <a:pos x="99" y="741"/>
                          </a:cxn>
                          <a:cxn ang="0">
                            <a:pos x="70" y="790"/>
                          </a:cxn>
                          <a:cxn ang="0">
                            <a:pos x="26" y="793"/>
                          </a:cxn>
                          <a:cxn ang="0">
                            <a:pos x="13" y="776"/>
                          </a:cxn>
                          <a:cxn ang="0">
                            <a:pos x="60" y="669"/>
                          </a:cxn>
                          <a:cxn ang="0">
                            <a:pos x="64" y="620"/>
                          </a:cxn>
                          <a:cxn ang="0">
                            <a:pos x="55" y="513"/>
                          </a:cxn>
                          <a:cxn ang="0">
                            <a:pos x="38" y="339"/>
                          </a:cxn>
                          <a:cxn ang="0">
                            <a:pos x="0" y="0"/>
                          </a:cxn>
                          <a:cxn ang="0">
                            <a:pos x="223" y="18"/>
                          </a:cxn>
                        </a:cxnLst>
                        <a:rect l="0" t="0" r="r" b="b"/>
                        <a:pathLst>
                          <a:path w="273" h="802">
                            <a:moveTo>
                              <a:pt x="223" y="18"/>
                            </a:moveTo>
                            <a:lnTo>
                              <a:pt x="220" y="248"/>
                            </a:lnTo>
                            <a:lnTo>
                              <a:pt x="221" y="444"/>
                            </a:lnTo>
                            <a:lnTo>
                              <a:pt x="210" y="632"/>
                            </a:lnTo>
                            <a:lnTo>
                              <a:pt x="240" y="713"/>
                            </a:lnTo>
                            <a:lnTo>
                              <a:pt x="265" y="767"/>
                            </a:lnTo>
                            <a:lnTo>
                              <a:pt x="273" y="783"/>
                            </a:lnTo>
                            <a:lnTo>
                              <a:pt x="261" y="802"/>
                            </a:lnTo>
                            <a:lnTo>
                              <a:pt x="213" y="799"/>
                            </a:lnTo>
                            <a:lnTo>
                              <a:pt x="169" y="693"/>
                            </a:lnTo>
                            <a:lnTo>
                              <a:pt x="166" y="626"/>
                            </a:lnTo>
                            <a:lnTo>
                              <a:pt x="134" y="404"/>
                            </a:lnTo>
                            <a:lnTo>
                              <a:pt x="130" y="353"/>
                            </a:lnTo>
                            <a:lnTo>
                              <a:pt x="131" y="457"/>
                            </a:lnTo>
                            <a:lnTo>
                              <a:pt x="116" y="604"/>
                            </a:lnTo>
                            <a:lnTo>
                              <a:pt x="121" y="672"/>
                            </a:lnTo>
                            <a:lnTo>
                              <a:pt x="99" y="741"/>
                            </a:lnTo>
                            <a:lnTo>
                              <a:pt x="70" y="790"/>
                            </a:lnTo>
                            <a:lnTo>
                              <a:pt x="26" y="793"/>
                            </a:lnTo>
                            <a:lnTo>
                              <a:pt x="13" y="776"/>
                            </a:lnTo>
                            <a:lnTo>
                              <a:pt x="60" y="669"/>
                            </a:lnTo>
                            <a:lnTo>
                              <a:pt x="64" y="620"/>
                            </a:lnTo>
                            <a:lnTo>
                              <a:pt x="55" y="513"/>
                            </a:lnTo>
                            <a:lnTo>
                              <a:pt x="38" y="339"/>
                            </a:lnTo>
                            <a:lnTo>
                              <a:pt x="0" y="0"/>
                            </a:lnTo>
                            <a:lnTo>
                              <a:pt x="223" y="18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46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71" y="2116"/>
                        <a:ext cx="21" cy="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52"/>
                          </a:cxn>
                          <a:cxn ang="0">
                            <a:pos x="64" y="100"/>
                          </a:cxn>
                          <a:cxn ang="0">
                            <a:pos x="35" y="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4" h="100">
                            <a:moveTo>
                              <a:pt x="0" y="0"/>
                            </a:moveTo>
                            <a:lnTo>
                              <a:pt x="0" y="52"/>
                            </a:lnTo>
                            <a:lnTo>
                              <a:pt x="64" y="100"/>
                            </a:lnTo>
                            <a:lnTo>
                              <a:pt x="35" y="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7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4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4644" y="2192"/>
                      <a:ext cx="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18"/>
                        </a:cxn>
                        <a:cxn ang="0">
                          <a:pos x="4" y="188"/>
                        </a:cxn>
                        <a:cxn ang="0">
                          <a:pos x="8" y="263"/>
                        </a:cxn>
                        <a:cxn ang="0">
                          <a:pos x="20" y="338"/>
                        </a:cxn>
                        <a:cxn ang="0">
                          <a:pos x="17" y="35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0" h="355">
                          <a:moveTo>
                            <a:pt x="0" y="0"/>
                          </a:moveTo>
                          <a:lnTo>
                            <a:pt x="0" y="118"/>
                          </a:lnTo>
                          <a:lnTo>
                            <a:pt x="4" y="188"/>
                          </a:lnTo>
                          <a:lnTo>
                            <a:pt x="8" y="263"/>
                          </a:lnTo>
                          <a:lnTo>
                            <a:pt x="20" y="338"/>
                          </a:lnTo>
                          <a:lnTo>
                            <a:pt x="17" y="3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6350">
                      <a:solidFill>
                        <a:srgbClr val="FF5F1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56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606" y="2413"/>
                    <a:ext cx="96" cy="76"/>
                    <a:chOff x="4606" y="2413"/>
                    <a:chExt cx="96" cy="76"/>
                  </a:xfrm>
                </p:grpSpPr>
                <p:sp>
                  <p:nvSpPr>
                    <p:cNvPr id="41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4606" y="2413"/>
                      <a:ext cx="43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122" y="0"/>
                        </a:cxn>
                        <a:cxn ang="0">
                          <a:pos x="131" y="32"/>
                        </a:cxn>
                        <a:cxn ang="0">
                          <a:pos x="131" y="95"/>
                        </a:cxn>
                        <a:cxn ang="0">
                          <a:pos x="118" y="71"/>
                        </a:cxn>
                        <a:cxn ang="0">
                          <a:pos x="103" y="102"/>
                        </a:cxn>
                        <a:cxn ang="0">
                          <a:pos x="99" y="146"/>
                        </a:cxn>
                        <a:cxn ang="0">
                          <a:pos x="79" y="185"/>
                        </a:cxn>
                        <a:cxn ang="0">
                          <a:pos x="46" y="207"/>
                        </a:cxn>
                        <a:cxn ang="0">
                          <a:pos x="22" y="213"/>
                        </a:cxn>
                        <a:cxn ang="0">
                          <a:pos x="0" y="208"/>
                        </a:cxn>
                        <a:cxn ang="0">
                          <a:pos x="0" y="166"/>
                        </a:cxn>
                        <a:cxn ang="0">
                          <a:pos x="17" y="103"/>
                        </a:cxn>
                        <a:cxn ang="0">
                          <a:pos x="27" y="119"/>
                        </a:cxn>
                        <a:cxn ang="0">
                          <a:pos x="46" y="119"/>
                        </a:cxn>
                        <a:cxn ang="0">
                          <a:pos x="73" y="117"/>
                        </a:cxn>
                        <a:cxn ang="0">
                          <a:pos x="90" y="89"/>
                        </a:cxn>
                        <a:cxn ang="0">
                          <a:pos x="106" y="55"/>
                        </a:cxn>
                        <a:cxn ang="0">
                          <a:pos x="122" y="0"/>
                        </a:cxn>
                      </a:cxnLst>
                      <a:rect l="0" t="0" r="r" b="b"/>
                      <a:pathLst>
                        <a:path w="131" h="213">
                          <a:moveTo>
                            <a:pt x="122" y="0"/>
                          </a:moveTo>
                          <a:lnTo>
                            <a:pt x="131" y="32"/>
                          </a:lnTo>
                          <a:lnTo>
                            <a:pt x="131" y="95"/>
                          </a:lnTo>
                          <a:lnTo>
                            <a:pt x="118" y="71"/>
                          </a:lnTo>
                          <a:lnTo>
                            <a:pt x="103" y="102"/>
                          </a:lnTo>
                          <a:lnTo>
                            <a:pt x="99" y="146"/>
                          </a:lnTo>
                          <a:lnTo>
                            <a:pt x="79" y="185"/>
                          </a:lnTo>
                          <a:lnTo>
                            <a:pt x="46" y="207"/>
                          </a:lnTo>
                          <a:lnTo>
                            <a:pt x="22" y="213"/>
                          </a:lnTo>
                          <a:lnTo>
                            <a:pt x="0" y="208"/>
                          </a:lnTo>
                          <a:lnTo>
                            <a:pt x="0" y="166"/>
                          </a:lnTo>
                          <a:lnTo>
                            <a:pt x="17" y="103"/>
                          </a:lnTo>
                          <a:lnTo>
                            <a:pt x="27" y="119"/>
                          </a:lnTo>
                          <a:lnTo>
                            <a:pt x="46" y="119"/>
                          </a:lnTo>
                          <a:lnTo>
                            <a:pt x="73" y="117"/>
                          </a:lnTo>
                          <a:lnTo>
                            <a:pt x="90" y="89"/>
                          </a:lnTo>
                          <a:lnTo>
                            <a:pt x="106" y="55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42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662" y="2415"/>
                      <a:ext cx="40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88"/>
                        </a:cxn>
                        <a:cxn ang="0">
                          <a:pos x="7" y="66"/>
                        </a:cxn>
                        <a:cxn ang="0">
                          <a:pos x="18" y="94"/>
                        </a:cxn>
                        <a:cxn ang="0">
                          <a:pos x="26" y="136"/>
                        </a:cxn>
                        <a:cxn ang="0">
                          <a:pos x="36" y="171"/>
                        </a:cxn>
                        <a:cxn ang="0">
                          <a:pos x="61" y="199"/>
                        </a:cxn>
                        <a:cxn ang="0">
                          <a:pos x="83" y="215"/>
                        </a:cxn>
                        <a:cxn ang="0">
                          <a:pos x="105" y="222"/>
                        </a:cxn>
                        <a:cxn ang="0">
                          <a:pos x="112" y="210"/>
                        </a:cxn>
                        <a:cxn ang="0">
                          <a:pos x="120" y="190"/>
                        </a:cxn>
                        <a:cxn ang="0">
                          <a:pos x="121" y="168"/>
                        </a:cxn>
                        <a:cxn ang="0">
                          <a:pos x="118" y="146"/>
                        </a:cxn>
                        <a:cxn ang="0">
                          <a:pos x="108" y="108"/>
                        </a:cxn>
                        <a:cxn ang="0">
                          <a:pos x="90" y="121"/>
                        </a:cxn>
                        <a:cxn ang="0">
                          <a:pos x="64" y="121"/>
                        </a:cxn>
                        <a:cxn ang="0">
                          <a:pos x="47" y="120"/>
                        </a:cxn>
                        <a:cxn ang="0">
                          <a:pos x="15" y="45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1" h="222">
                          <a:moveTo>
                            <a:pt x="1" y="0"/>
                          </a:moveTo>
                          <a:lnTo>
                            <a:pt x="0" y="88"/>
                          </a:lnTo>
                          <a:lnTo>
                            <a:pt x="7" y="66"/>
                          </a:lnTo>
                          <a:lnTo>
                            <a:pt x="18" y="94"/>
                          </a:lnTo>
                          <a:lnTo>
                            <a:pt x="26" y="136"/>
                          </a:lnTo>
                          <a:lnTo>
                            <a:pt x="36" y="171"/>
                          </a:lnTo>
                          <a:lnTo>
                            <a:pt x="61" y="199"/>
                          </a:lnTo>
                          <a:lnTo>
                            <a:pt x="83" y="215"/>
                          </a:lnTo>
                          <a:lnTo>
                            <a:pt x="105" y="222"/>
                          </a:lnTo>
                          <a:lnTo>
                            <a:pt x="112" y="210"/>
                          </a:lnTo>
                          <a:lnTo>
                            <a:pt x="120" y="190"/>
                          </a:lnTo>
                          <a:lnTo>
                            <a:pt x="121" y="168"/>
                          </a:lnTo>
                          <a:lnTo>
                            <a:pt x="118" y="146"/>
                          </a:lnTo>
                          <a:lnTo>
                            <a:pt x="108" y="108"/>
                          </a:lnTo>
                          <a:lnTo>
                            <a:pt x="90" y="121"/>
                          </a:lnTo>
                          <a:lnTo>
                            <a:pt x="64" y="121"/>
                          </a:lnTo>
                          <a:lnTo>
                            <a:pt x="47" y="120"/>
                          </a:lnTo>
                          <a:lnTo>
                            <a:pt x="15" y="4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sp>
                <p:nvSpPr>
                  <p:cNvPr id="31" name="Freeform 259"/>
                  <p:cNvSpPr>
                    <a:spLocks/>
                  </p:cNvSpPr>
                  <p:nvPr/>
                </p:nvSpPr>
                <p:spPr bwMode="auto">
                  <a:xfrm>
                    <a:off x="4568" y="1888"/>
                    <a:ext cx="154" cy="522"/>
                  </a:xfrm>
                  <a:custGeom>
                    <a:avLst/>
                    <a:gdLst/>
                    <a:ahLst/>
                    <a:cxnLst>
                      <a:cxn ang="0">
                        <a:pos x="333" y="16"/>
                      </a:cxn>
                      <a:cxn ang="0">
                        <a:pos x="423" y="69"/>
                      </a:cxn>
                      <a:cxn ang="0">
                        <a:pos x="446" y="111"/>
                      </a:cxn>
                      <a:cxn ang="0">
                        <a:pos x="464" y="471"/>
                      </a:cxn>
                      <a:cxn ang="0">
                        <a:pos x="457" y="557"/>
                      </a:cxn>
                      <a:cxn ang="0">
                        <a:pos x="401" y="550"/>
                      </a:cxn>
                      <a:cxn ang="0">
                        <a:pos x="404" y="762"/>
                      </a:cxn>
                      <a:cxn ang="0">
                        <a:pos x="378" y="762"/>
                      </a:cxn>
                      <a:cxn ang="0">
                        <a:pos x="346" y="1206"/>
                      </a:cxn>
                      <a:cxn ang="0">
                        <a:pos x="343" y="1440"/>
                      </a:cxn>
                      <a:cxn ang="0">
                        <a:pos x="338" y="1547"/>
                      </a:cxn>
                      <a:cxn ang="0">
                        <a:pos x="315" y="1567"/>
                      </a:cxn>
                      <a:cxn ang="0">
                        <a:pos x="276" y="1550"/>
                      </a:cxn>
                      <a:cxn ang="0">
                        <a:pos x="254" y="1369"/>
                      </a:cxn>
                      <a:cxn ang="0">
                        <a:pos x="238" y="1557"/>
                      </a:cxn>
                      <a:cxn ang="0">
                        <a:pos x="204" y="1566"/>
                      </a:cxn>
                      <a:cxn ang="0">
                        <a:pos x="174" y="1553"/>
                      </a:cxn>
                      <a:cxn ang="0">
                        <a:pos x="140" y="1195"/>
                      </a:cxn>
                      <a:cxn ang="0">
                        <a:pos x="99" y="936"/>
                      </a:cxn>
                      <a:cxn ang="0">
                        <a:pos x="36" y="694"/>
                      </a:cxn>
                      <a:cxn ang="0">
                        <a:pos x="0" y="690"/>
                      </a:cxn>
                      <a:cxn ang="0">
                        <a:pos x="34" y="356"/>
                      </a:cxn>
                      <a:cxn ang="0">
                        <a:pos x="35" y="95"/>
                      </a:cxn>
                      <a:cxn ang="0">
                        <a:pos x="55" y="66"/>
                      </a:cxn>
                      <a:cxn ang="0">
                        <a:pos x="152" y="0"/>
                      </a:cxn>
                      <a:cxn ang="0">
                        <a:pos x="233" y="141"/>
                      </a:cxn>
                      <a:cxn ang="0">
                        <a:pos x="333" y="16"/>
                      </a:cxn>
                    </a:cxnLst>
                    <a:rect l="0" t="0" r="r" b="b"/>
                    <a:pathLst>
                      <a:path w="464" h="1567">
                        <a:moveTo>
                          <a:pt x="333" y="16"/>
                        </a:moveTo>
                        <a:lnTo>
                          <a:pt x="423" y="69"/>
                        </a:lnTo>
                        <a:lnTo>
                          <a:pt x="446" y="111"/>
                        </a:lnTo>
                        <a:lnTo>
                          <a:pt x="464" y="471"/>
                        </a:lnTo>
                        <a:lnTo>
                          <a:pt x="457" y="557"/>
                        </a:lnTo>
                        <a:lnTo>
                          <a:pt x="401" y="550"/>
                        </a:lnTo>
                        <a:lnTo>
                          <a:pt x="404" y="762"/>
                        </a:lnTo>
                        <a:lnTo>
                          <a:pt x="378" y="762"/>
                        </a:lnTo>
                        <a:lnTo>
                          <a:pt x="346" y="1206"/>
                        </a:lnTo>
                        <a:lnTo>
                          <a:pt x="343" y="1440"/>
                        </a:lnTo>
                        <a:lnTo>
                          <a:pt x="338" y="1547"/>
                        </a:lnTo>
                        <a:lnTo>
                          <a:pt x="315" y="1567"/>
                        </a:lnTo>
                        <a:lnTo>
                          <a:pt x="276" y="1550"/>
                        </a:lnTo>
                        <a:lnTo>
                          <a:pt x="254" y="1369"/>
                        </a:lnTo>
                        <a:lnTo>
                          <a:pt x="238" y="1557"/>
                        </a:lnTo>
                        <a:lnTo>
                          <a:pt x="204" y="1566"/>
                        </a:lnTo>
                        <a:lnTo>
                          <a:pt x="174" y="1553"/>
                        </a:lnTo>
                        <a:lnTo>
                          <a:pt x="140" y="1195"/>
                        </a:lnTo>
                        <a:lnTo>
                          <a:pt x="99" y="936"/>
                        </a:lnTo>
                        <a:lnTo>
                          <a:pt x="36" y="694"/>
                        </a:lnTo>
                        <a:lnTo>
                          <a:pt x="0" y="690"/>
                        </a:lnTo>
                        <a:lnTo>
                          <a:pt x="34" y="356"/>
                        </a:lnTo>
                        <a:lnTo>
                          <a:pt x="35" y="95"/>
                        </a:lnTo>
                        <a:lnTo>
                          <a:pt x="55" y="66"/>
                        </a:lnTo>
                        <a:lnTo>
                          <a:pt x="152" y="0"/>
                        </a:lnTo>
                        <a:lnTo>
                          <a:pt x="233" y="141"/>
                        </a:lnTo>
                        <a:lnTo>
                          <a:pt x="333" y="16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v-SE">
                      <a:solidFill>
                        <a:srgbClr val="747474"/>
                      </a:solidFill>
                    </a:endParaRPr>
                  </a:p>
                </p:txBody>
              </p:sp>
              <p:grpSp>
                <p:nvGrpSpPr>
                  <p:cNvPr id="157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607" y="1942"/>
                    <a:ext cx="95" cy="130"/>
                    <a:chOff x="4607" y="1942"/>
                    <a:chExt cx="95" cy="130"/>
                  </a:xfrm>
                </p:grpSpPr>
                <p:sp>
                  <p:nvSpPr>
                    <p:cNvPr id="38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4613" y="1942"/>
                      <a:ext cx="82" cy="98"/>
                    </a:xfrm>
                    <a:custGeom>
                      <a:avLst/>
                      <a:gdLst/>
                      <a:ahLst/>
                      <a:cxnLst>
                        <a:cxn ang="0">
                          <a:pos x="245" y="104"/>
                        </a:cxn>
                        <a:cxn ang="0">
                          <a:pos x="87" y="0"/>
                        </a:cxn>
                        <a:cxn ang="0">
                          <a:pos x="0" y="197"/>
                        </a:cxn>
                        <a:cxn ang="0">
                          <a:pos x="157" y="293"/>
                        </a:cxn>
                        <a:cxn ang="0">
                          <a:pos x="245" y="104"/>
                        </a:cxn>
                      </a:cxnLst>
                      <a:rect l="0" t="0" r="r" b="b"/>
                      <a:pathLst>
                        <a:path w="245" h="293">
                          <a:moveTo>
                            <a:pt x="245" y="104"/>
                          </a:moveTo>
                          <a:lnTo>
                            <a:pt x="87" y="0"/>
                          </a:lnTo>
                          <a:lnTo>
                            <a:pt x="0" y="197"/>
                          </a:lnTo>
                          <a:lnTo>
                            <a:pt x="157" y="293"/>
                          </a:lnTo>
                          <a:lnTo>
                            <a:pt x="245" y="104"/>
                          </a:lnTo>
                          <a:close/>
                        </a:path>
                      </a:pathLst>
                    </a:custGeom>
                    <a:solidFill>
                      <a:srgbClr val="DFD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39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607" y="1983"/>
                      <a:ext cx="35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106" y="96"/>
                        </a:cxn>
                        <a:cxn ang="0">
                          <a:pos x="80" y="73"/>
                        </a:cxn>
                        <a:cxn ang="0">
                          <a:pos x="65" y="26"/>
                        </a:cxn>
                        <a:cxn ang="0">
                          <a:pos x="45" y="11"/>
                        </a:cxn>
                        <a:cxn ang="0">
                          <a:pos x="35" y="0"/>
                        </a:cxn>
                        <a:cxn ang="0">
                          <a:pos x="27" y="4"/>
                        </a:cxn>
                        <a:cxn ang="0">
                          <a:pos x="26" y="16"/>
                        </a:cxn>
                        <a:cxn ang="0">
                          <a:pos x="6" y="38"/>
                        </a:cxn>
                        <a:cxn ang="0">
                          <a:pos x="0" y="77"/>
                        </a:cxn>
                        <a:cxn ang="0">
                          <a:pos x="6" y="105"/>
                        </a:cxn>
                        <a:cxn ang="0">
                          <a:pos x="36" y="135"/>
                        </a:cxn>
                        <a:cxn ang="0">
                          <a:pos x="96" y="157"/>
                        </a:cxn>
                        <a:cxn ang="0">
                          <a:pos x="106" y="96"/>
                        </a:cxn>
                      </a:cxnLst>
                      <a:rect l="0" t="0" r="r" b="b"/>
                      <a:pathLst>
                        <a:path w="106" h="157">
                          <a:moveTo>
                            <a:pt x="106" y="96"/>
                          </a:moveTo>
                          <a:lnTo>
                            <a:pt x="80" y="73"/>
                          </a:lnTo>
                          <a:lnTo>
                            <a:pt x="65" y="26"/>
                          </a:lnTo>
                          <a:lnTo>
                            <a:pt x="45" y="11"/>
                          </a:lnTo>
                          <a:lnTo>
                            <a:pt x="35" y="0"/>
                          </a:lnTo>
                          <a:lnTo>
                            <a:pt x="27" y="4"/>
                          </a:lnTo>
                          <a:lnTo>
                            <a:pt x="26" y="16"/>
                          </a:lnTo>
                          <a:lnTo>
                            <a:pt x="6" y="38"/>
                          </a:lnTo>
                          <a:lnTo>
                            <a:pt x="0" y="77"/>
                          </a:lnTo>
                          <a:lnTo>
                            <a:pt x="6" y="105"/>
                          </a:lnTo>
                          <a:lnTo>
                            <a:pt x="36" y="135"/>
                          </a:lnTo>
                          <a:lnTo>
                            <a:pt x="96" y="157"/>
                          </a:lnTo>
                          <a:lnTo>
                            <a:pt x="106" y="96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  <p:sp>
                  <p:nvSpPr>
                    <p:cNvPr id="40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636" y="2013"/>
                      <a:ext cx="66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199" y="175"/>
                        </a:cxn>
                        <a:cxn ang="0">
                          <a:pos x="118" y="144"/>
                        </a:cxn>
                        <a:cxn ang="0">
                          <a:pos x="57" y="109"/>
                        </a:cxn>
                        <a:cxn ang="0">
                          <a:pos x="0" y="76"/>
                        </a:cxn>
                        <a:cxn ang="0">
                          <a:pos x="22" y="0"/>
                        </a:cxn>
                        <a:cxn ang="0">
                          <a:pos x="127" y="48"/>
                        </a:cxn>
                        <a:cxn ang="0">
                          <a:pos x="190" y="72"/>
                        </a:cxn>
                        <a:cxn ang="0">
                          <a:pos x="193" y="58"/>
                        </a:cxn>
                        <a:cxn ang="0">
                          <a:pos x="199" y="175"/>
                        </a:cxn>
                      </a:cxnLst>
                      <a:rect l="0" t="0" r="r" b="b"/>
                      <a:pathLst>
                        <a:path w="199" h="175">
                          <a:moveTo>
                            <a:pt x="199" y="175"/>
                          </a:moveTo>
                          <a:lnTo>
                            <a:pt x="118" y="144"/>
                          </a:lnTo>
                          <a:lnTo>
                            <a:pt x="57" y="109"/>
                          </a:lnTo>
                          <a:lnTo>
                            <a:pt x="0" y="76"/>
                          </a:lnTo>
                          <a:lnTo>
                            <a:pt x="22" y="0"/>
                          </a:lnTo>
                          <a:lnTo>
                            <a:pt x="127" y="48"/>
                          </a:lnTo>
                          <a:lnTo>
                            <a:pt x="190" y="72"/>
                          </a:lnTo>
                          <a:lnTo>
                            <a:pt x="193" y="58"/>
                          </a:lnTo>
                          <a:lnTo>
                            <a:pt x="199" y="17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  <p:grpSp>
                <p:nvGrpSpPr>
                  <p:cNvPr id="159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4631" y="2032"/>
                    <a:ext cx="68" cy="316"/>
                    <a:chOff x="4631" y="2032"/>
                    <a:chExt cx="68" cy="316"/>
                  </a:xfrm>
                </p:grpSpPr>
                <p:grpSp>
                  <p:nvGrpSpPr>
                    <p:cNvPr id="162" name="Group 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1" y="2032"/>
                      <a:ext cx="68" cy="110"/>
                      <a:chOff x="4631" y="2032"/>
                      <a:chExt cx="68" cy="110"/>
                    </a:xfrm>
                  </p:grpSpPr>
                  <p:sp>
                    <p:nvSpPr>
                      <p:cNvPr id="36" name="Freeform 2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1" y="2032"/>
                        <a:ext cx="59" cy="1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7" y="329"/>
                          </a:cxn>
                          <a:cxn ang="0">
                            <a:pos x="4" y="31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77" h="329">
                            <a:moveTo>
                              <a:pt x="177" y="329"/>
                            </a:moveTo>
                            <a:lnTo>
                              <a:pt x="4" y="3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7F7F7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  <p:sp>
                    <p:nvSpPr>
                      <p:cNvPr id="37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3" y="2045"/>
                        <a:ext cx="6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9" y="83"/>
                          </a:cxn>
                          <a:cxn ang="0">
                            <a:pos x="129" y="6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99" h="83">
                            <a:moveTo>
                              <a:pt x="199" y="83"/>
                            </a:moveTo>
                            <a:lnTo>
                              <a:pt x="129" y="6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6350">
                        <a:solidFill>
                          <a:srgbClr val="7F7F7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sv-SE">
                          <a:solidFill>
                            <a:srgbClr val="74747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643" y="2158"/>
                      <a:ext cx="9" cy="1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" y="306"/>
                        </a:cxn>
                        <a:cxn ang="0">
                          <a:pos x="26" y="570"/>
                        </a:cxn>
                      </a:cxnLst>
                      <a:rect l="0" t="0" r="r" b="b"/>
                      <a:pathLst>
                        <a:path w="26" h="570">
                          <a:moveTo>
                            <a:pt x="0" y="0"/>
                          </a:moveTo>
                          <a:lnTo>
                            <a:pt x="9" y="306"/>
                          </a:lnTo>
                          <a:lnTo>
                            <a:pt x="26" y="57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7F7F7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sv-SE">
                        <a:solidFill>
                          <a:srgbClr val="747474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Text Box 272"/>
            <p:cNvSpPr txBox="1">
              <a:spLocks noChangeArrowheads="1"/>
            </p:cNvSpPr>
            <p:nvPr/>
          </p:nvSpPr>
          <p:spPr bwMode="auto">
            <a:xfrm>
              <a:off x="126" y="1162"/>
              <a:ext cx="16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 dirty="0">
                  <a:solidFill>
                    <a:srgbClr val="747474">
                      <a:lumMod val="50000"/>
                    </a:srgbClr>
                  </a:solidFill>
                </a:rPr>
                <a:t>541 000 göteborgare</a:t>
              </a:r>
              <a:endParaRPr lang="en-US" b="1" dirty="0">
                <a:solidFill>
                  <a:srgbClr val="747474">
                    <a:lumMod val="50000"/>
                  </a:srgbClr>
                </a:solidFill>
              </a:endParaRPr>
            </a:p>
          </p:txBody>
        </p:sp>
      </p:grpSp>
      <p:grpSp>
        <p:nvGrpSpPr>
          <p:cNvPr id="166" name="Group 280"/>
          <p:cNvGrpSpPr>
            <a:grpSpLocks/>
          </p:cNvGrpSpPr>
          <p:nvPr/>
        </p:nvGrpSpPr>
        <p:grpSpPr bwMode="auto">
          <a:xfrm>
            <a:off x="2865439" y="2976400"/>
            <a:ext cx="3024187" cy="1862138"/>
            <a:chOff x="1805" y="1616"/>
            <a:chExt cx="1905" cy="1173"/>
          </a:xfrm>
        </p:grpSpPr>
        <p:pic>
          <p:nvPicPr>
            <p:cNvPr id="233" name="Picture 271" descr="MCj025065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2" y="2160"/>
              <a:ext cx="680" cy="629"/>
            </a:xfrm>
            <a:prstGeom prst="rect">
              <a:avLst/>
            </a:prstGeom>
            <a:noFill/>
          </p:spPr>
        </p:pic>
        <p:sp>
          <p:nvSpPr>
            <p:cNvPr id="234" name="Text Box 274"/>
            <p:cNvSpPr txBox="1">
              <a:spLocks noChangeArrowheads="1"/>
            </p:cNvSpPr>
            <p:nvPr/>
          </p:nvSpPr>
          <p:spPr bwMode="auto">
            <a:xfrm>
              <a:off x="1805" y="1616"/>
              <a:ext cx="190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600" b="1" dirty="0">
                  <a:solidFill>
                    <a:srgbClr val="747474">
                      <a:lumMod val="50000"/>
                    </a:srgbClr>
                  </a:solidFill>
                </a:rPr>
                <a:t>har ca 107 Mdkr i taxerad inkomst</a:t>
              </a:r>
              <a:endParaRPr lang="en-US" sz="1600" b="1" dirty="0">
                <a:solidFill>
                  <a:srgbClr val="747474">
                    <a:lumMod val="50000"/>
                  </a:srgbClr>
                </a:solidFill>
              </a:endParaRPr>
            </a:p>
          </p:txBody>
        </p:sp>
      </p:grpSp>
      <p:grpSp>
        <p:nvGrpSpPr>
          <p:cNvPr id="167" name="Group 281"/>
          <p:cNvGrpSpPr>
            <a:grpSpLocks/>
          </p:cNvGrpSpPr>
          <p:nvPr/>
        </p:nvGrpSpPr>
        <p:grpSpPr bwMode="auto">
          <a:xfrm>
            <a:off x="4701382" y="3854849"/>
            <a:ext cx="1998662" cy="1541035"/>
            <a:chOff x="3211" y="2163"/>
            <a:chExt cx="1259" cy="903"/>
          </a:xfrm>
        </p:grpSpPr>
        <p:sp>
          <p:nvSpPr>
            <p:cNvPr id="236" name="Text Box 276"/>
            <p:cNvSpPr txBox="1">
              <a:spLocks noChangeArrowheads="1"/>
            </p:cNvSpPr>
            <p:nvPr/>
          </p:nvSpPr>
          <p:spPr bwMode="auto">
            <a:xfrm>
              <a:off x="3347" y="2659"/>
              <a:ext cx="952" cy="4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21,12</a:t>
              </a:r>
              <a:endPara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7" name="Text Box 277"/>
            <p:cNvSpPr txBox="1">
              <a:spLocks noChangeArrowheads="1"/>
            </p:cNvSpPr>
            <p:nvPr/>
          </p:nvSpPr>
          <p:spPr bwMode="auto">
            <a:xfrm>
              <a:off x="3211" y="2163"/>
              <a:ext cx="125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600" b="1" dirty="0">
                  <a:solidFill>
                    <a:srgbClr val="747474">
                      <a:lumMod val="50000"/>
                    </a:srgbClr>
                  </a:solidFill>
                </a:rPr>
                <a:t>kommunalskatten i Göteborg är</a:t>
              </a:r>
              <a:endParaRPr lang="en-US" sz="1600" b="1" dirty="0">
                <a:solidFill>
                  <a:srgbClr val="747474">
                    <a:lumMod val="50000"/>
                  </a:srgbClr>
                </a:solidFill>
              </a:endParaRPr>
            </a:p>
          </p:txBody>
        </p:sp>
      </p:grpSp>
      <p:grpSp>
        <p:nvGrpSpPr>
          <p:cNvPr id="168" name="Group 282"/>
          <p:cNvGrpSpPr>
            <a:grpSpLocks/>
          </p:cNvGrpSpPr>
          <p:nvPr/>
        </p:nvGrpSpPr>
        <p:grpSpPr bwMode="auto">
          <a:xfrm>
            <a:off x="6282547" y="4329909"/>
            <a:ext cx="3082931" cy="1798638"/>
            <a:chOff x="4298" y="2568"/>
            <a:chExt cx="1942" cy="1133"/>
          </a:xfrm>
        </p:grpSpPr>
        <p:sp>
          <p:nvSpPr>
            <p:cNvPr id="240" name="Text Box 275"/>
            <p:cNvSpPr txBox="1">
              <a:spLocks noChangeArrowheads="1"/>
            </p:cNvSpPr>
            <p:nvPr/>
          </p:nvSpPr>
          <p:spPr bwMode="auto">
            <a:xfrm>
              <a:off x="4298" y="3294"/>
              <a:ext cx="1714" cy="407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 22,5 </a:t>
              </a:r>
              <a:r>
                <a:rPr lang="en-US" sz="3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Mdkr</a:t>
              </a:r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241" name="Text Box 278"/>
            <p:cNvSpPr txBox="1">
              <a:spLocks noChangeArrowheads="1"/>
            </p:cNvSpPr>
            <p:nvPr/>
          </p:nvSpPr>
          <p:spPr bwMode="auto">
            <a:xfrm>
              <a:off x="4561" y="2568"/>
              <a:ext cx="167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000" b="1" dirty="0">
                  <a:solidFill>
                    <a:srgbClr val="747474">
                      <a:lumMod val="50000"/>
                    </a:srgbClr>
                  </a:solidFill>
                </a:rPr>
                <a:t>vilket ger skatteintäkter till kommunen</a:t>
              </a:r>
              <a:endParaRPr lang="en-US" sz="2000" b="1" dirty="0">
                <a:solidFill>
                  <a:srgbClr val="747474">
                    <a:lumMod val="50000"/>
                  </a:srgbClr>
                </a:solidFill>
              </a:endParaRPr>
            </a:p>
          </p:txBody>
        </p:sp>
      </p:grpSp>
      <p:graphicFrame>
        <p:nvGraphicFramePr>
          <p:cNvPr id="242" name="Object 50"/>
          <p:cNvGraphicFramePr>
            <a:graphicFrameLocks noChangeAspect="1"/>
          </p:cNvGraphicFramePr>
          <p:nvPr/>
        </p:nvGraphicFramePr>
        <p:xfrm>
          <a:off x="4580618" y="831137"/>
          <a:ext cx="7916402" cy="33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3" name="Line 283"/>
          <p:cNvSpPr>
            <a:spLocks noChangeShapeType="1"/>
          </p:cNvSpPr>
          <p:nvPr/>
        </p:nvSpPr>
        <p:spPr bwMode="auto">
          <a:xfrm>
            <a:off x="6018981" y="1523958"/>
            <a:ext cx="1937904" cy="114190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sv-SE" dirty="0">
              <a:solidFill>
                <a:srgbClr val="74747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097162" y="3578940"/>
            <a:ext cx="5830528" cy="2634705"/>
          </a:xfrm>
          <a:noFill/>
        </p:spPr>
        <p:txBody>
          <a:bodyPr/>
          <a:lstStyle/>
          <a:p>
            <a:pPr>
              <a:buNone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Tumregler:</a:t>
            </a:r>
          </a:p>
          <a:p>
            <a:pPr marL="176213" indent="-176213"/>
            <a:r>
              <a:rPr lang="sv-SE" dirty="0"/>
              <a:t>För kommunerna skapas ett realt finansierings- utrymme framförallt när skatteunderlaget drivs upp av ett ökat antal timmar.</a:t>
            </a:r>
          </a:p>
          <a:p>
            <a:pPr marL="176213" indent="-176213"/>
            <a:r>
              <a:rPr lang="sv-SE" dirty="0"/>
              <a:t>Om löneutvecklingen i kommunerna överstiger den i näringslivet  finansieras den inte fullt ut av ökade skatteintäkter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Skatteintäkterna</a:t>
            </a:r>
          </a:p>
        </p:txBody>
      </p:sp>
      <p:pic>
        <p:nvPicPr>
          <p:cNvPr id="11" name="Picture 2" descr="C:\Users\evahes0328\AppData\Local\Microsoft\Windows\Temporary Internet Files\Content.IE5\DVUU4U5V\MC9004413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84" y="3853301"/>
            <a:ext cx="2016224" cy="2016224"/>
          </a:xfrm>
          <a:prstGeom prst="rect">
            <a:avLst/>
          </a:prstGeom>
          <a:noFill/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22000" y="1234330"/>
            <a:ext cx="8622000" cy="2352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spcAft>
                <a:spcPts val="1500"/>
              </a:spcAft>
              <a:buFont typeface="Arial"/>
              <a:buNone/>
              <a:defRPr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Skatteintäkterna påverkas av utvecklingen av:</a:t>
            </a:r>
          </a:p>
          <a:p>
            <a:pPr marL="180000" indent="-180000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Arbetade timmar</a:t>
            </a:r>
          </a:p>
          <a:p>
            <a:pPr marL="180000" indent="-180000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Löner</a:t>
            </a:r>
          </a:p>
          <a:p>
            <a:pPr marL="180000" indent="-180000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Pensioner</a:t>
            </a:r>
          </a:p>
          <a:p>
            <a:pPr marL="180000" indent="-180000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Övriga beskattade inkomster </a:t>
            </a:r>
            <a:r>
              <a:rPr lang="sv-SE" sz="2000" dirty="0" err="1">
                <a:solidFill>
                  <a:srgbClr val="000000"/>
                </a:solidFill>
                <a:cs typeface="Arial"/>
              </a:rPr>
              <a:t>tex</a:t>
            </a:r>
            <a:r>
              <a:rPr lang="sv-SE" sz="2000" dirty="0">
                <a:solidFill>
                  <a:srgbClr val="000000"/>
                </a:solidFill>
                <a:cs typeface="Arial"/>
              </a:rPr>
              <a:t> a-kassa, sjukersättning </a:t>
            </a:r>
            <a:r>
              <a:rPr lang="sv-SE" sz="2000" dirty="0" err="1">
                <a:solidFill>
                  <a:srgbClr val="000000"/>
                </a:solidFill>
                <a:cs typeface="Arial"/>
              </a:rPr>
              <a:t>etc</a:t>
            </a:r>
            <a:endParaRPr lang="sv-SE" sz="2000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Varför utjämning</a:t>
            </a:r>
            <a:endParaRPr lang="sv-SE" dirty="0">
              <a:solidFill>
                <a:srgbClr val="326886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80A4-8073-2E47-BD49-CDC58DACAC28}" type="slidenum">
              <a:rPr lang="sv-SE"/>
              <a:pPr/>
              <a:t>17</a:t>
            </a:fld>
            <a:endParaRPr lang="sv-SE" dirty="0"/>
          </a:p>
        </p:txBody>
      </p:sp>
      <p:sp>
        <p:nvSpPr>
          <p:cNvPr id="256" name="Text Box 3"/>
          <p:cNvSpPr txBox="1">
            <a:spLocks noChangeArrowheads="1"/>
          </p:cNvSpPr>
          <p:nvPr/>
        </p:nvSpPr>
        <p:spPr bwMode="auto">
          <a:xfrm>
            <a:off x="467545" y="1311214"/>
            <a:ext cx="537253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>
                <a:solidFill>
                  <a:srgbClr val="000000"/>
                </a:solidFill>
              </a:rPr>
              <a:t>Kommunalekonomisk utjämning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b="1" dirty="0">
                <a:solidFill>
                  <a:srgbClr val="000000"/>
                </a:solidFill>
              </a:rPr>
              <a:t>från och med 2005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srgbClr val="000000"/>
                </a:solidFill>
              </a:rPr>
              <a:t>Syfte (liksom i tidigare system):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srgbClr val="000000"/>
                </a:solidFill>
              </a:rPr>
              <a:t>Att skapa </a:t>
            </a:r>
            <a:r>
              <a:rPr lang="sv-SE" sz="2000" dirty="0">
                <a:solidFill>
                  <a:srgbClr val="C00000"/>
                </a:solidFill>
              </a:rPr>
              <a:t>likvärdiga</a:t>
            </a:r>
            <a:r>
              <a:rPr lang="sv-SE" sz="2000" dirty="0">
                <a:solidFill>
                  <a:srgbClr val="747474"/>
                </a:solidFill>
              </a:rPr>
              <a:t> </a:t>
            </a:r>
            <a:r>
              <a:rPr lang="sv-SE" sz="2000" dirty="0">
                <a:solidFill>
                  <a:srgbClr val="000000"/>
                </a:solidFill>
              </a:rPr>
              <a:t>ekonomiska</a:t>
            </a:r>
            <a:r>
              <a:rPr lang="sv-SE" sz="2000" dirty="0">
                <a:solidFill>
                  <a:srgbClr val="747474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förutsättningar</a:t>
            </a:r>
            <a:r>
              <a:rPr lang="sv-SE" sz="2000" dirty="0">
                <a:solidFill>
                  <a:srgbClr val="747474"/>
                </a:solidFill>
              </a:rPr>
              <a:t> </a:t>
            </a:r>
            <a:r>
              <a:rPr lang="sv-SE" sz="2000" dirty="0">
                <a:solidFill>
                  <a:srgbClr val="000000"/>
                </a:solidFill>
              </a:rPr>
              <a:t>för alla kommuner och landsting att kunna tillhandahålla sina invånare </a:t>
            </a:r>
            <a:r>
              <a:rPr lang="sv-SE" sz="2000" dirty="0">
                <a:solidFill>
                  <a:srgbClr val="0070C0"/>
                </a:solidFill>
              </a:rPr>
              <a:t>likvärdig service </a:t>
            </a:r>
            <a:r>
              <a:rPr lang="sv-SE" sz="2000" dirty="0">
                <a:solidFill>
                  <a:srgbClr val="000000"/>
                </a:solidFill>
              </a:rPr>
              <a:t>oberoende av kommuninvånarnas inkomster och andra strukturella förhållanden. 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srgbClr val="000000"/>
                </a:solidFill>
              </a:rPr>
              <a:t>Meningen är att skillnader i kommunalskatt i stort ska spegla skillnader i effektivitet, service- och avgiftsnivå och inte bero på skillnader i strukturella förutsättningar.</a:t>
            </a:r>
          </a:p>
        </p:txBody>
      </p:sp>
      <p:graphicFrame>
        <p:nvGraphicFramePr>
          <p:cNvPr id="258" name="Object 50"/>
          <p:cNvGraphicFramePr>
            <a:graphicFrameLocks noChangeAspect="1"/>
          </p:cNvGraphicFramePr>
          <p:nvPr/>
        </p:nvGraphicFramePr>
        <p:xfrm>
          <a:off x="5340760" y="1820174"/>
          <a:ext cx="6483928" cy="27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Utjämningssystemet</a:t>
            </a:r>
            <a:endParaRPr lang="sv-SE" dirty="0">
              <a:solidFill>
                <a:srgbClr val="326886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442051" y="1205296"/>
            <a:ext cx="640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>
                <a:solidFill>
                  <a:srgbClr val="000000"/>
                </a:solidFill>
              </a:rPr>
              <a:t>Utjämningssystemet består av fem olika delar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1" name="Group 91"/>
          <p:cNvGraphicFramePr>
            <a:graphicFrameLocks noGrp="1"/>
          </p:cNvGraphicFramePr>
          <p:nvPr/>
        </p:nvGraphicFramePr>
        <p:xfrm>
          <a:off x="521999" y="1933010"/>
          <a:ext cx="8401283" cy="3899331"/>
        </p:xfrm>
        <a:graphic>
          <a:graphicData uri="http://schemas.openxmlformats.org/drawingml/2006/table">
            <a:tbl>
              <a:tblPr/>
              <a:tblGrid>
                <a:gridCol w="3374783"/>
                <a:gridCol w="5026500"/>
              </a:tblGrid>
              <a:tr h="43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Inkomstutjämning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Utjämnar för variationer i skattekraft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Kostnadsutjämning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Utjämnar för strukturella kostnadsskillnader (behov och produktion)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Strukturbidrag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Regionalpolitik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Införandebidrag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För att mildra effekter av förändringar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Regleringsbidrag/avgift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Regleringar mellan stat och kommun.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Garantera Inkomstutjämningen.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Förändrad ansvarsfördelning mellan stat och kommun, finansieringsprincipen.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Statens regleringsmöjlighet av kommunernas finansiella utrymme.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6794" t="15547" r="42805" b="18501"/>
          <a:stretch>
            <a:fillRect/>
          </a:stretch>
        </p:blipFill>
        <p:spPr bwMode="auto">
          <a:xfrm rot="20061802">
            <a:off x="1842107" y="2726257"/>
            <a:ext cx="3223238" cy="273075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350" t="13475" r="34573" b="30176"/>
          <a:stretch>
            <a:fillRect/>
          </a:stretch>
        </p:blipFill>
        <p:spPr bwMode="auto">
          <a:xfrm rot="21145544">
            <a:off x="487588" y="703444"/>
            <a:ext cx="3614330" cy="2397968"/>
          </a:xfrm>
          <a:prstGeom prst="rect">
            <a:avLst/>
          </a:prstGeom>
          <a:noFill/>
          <a:ln w="9525">
            <a:solidFill>
              <a:schemeClr val="bg2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17075" t="47047" r="43632" b="16532"/>
          <a:stretch>
            <a:fillRect/>
          </a:stretch>
        </p:blipFill>
        <p:spPr bwMode="auto">
          <a:xfrm rot="715939">
            <a:off x="4569344" y="1655709"/>
            <a:ext cx="3720295" cy="2022697"/>
          </a:xfrm>
          <a:prstGeom prst="rect">
            <a:avLst/>
          </a:prstGeom>
          <a:noFill/>
          <a:ln w="9525">
            <a:solidFill>
              <a:schemeClr val="bg2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17612" t="42776" r="33459" b="12972"/>
          <a:stretch>
            <a:fillRect/>
          </a:stretch>
        </p:blipFill>
        <p:spPr bwMode="auto">
          <a:xfrm rot="1743089">
            <a:off x="4745297" y="3750868"/>
            <a:ext cx="3688932" cy="1731441"/>
          </a:xfrm>
          <a:prstGeom prst="rect">
            <a:avLst/>
          </a:prstGeom>
          <a:noFill/>
          <a:ln w="9525">
            <a:solidFill>
              <a:schemeClr val="bg2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Övergripande förutsättningar för stadens ekonomi</a:t>
            </a:r>
          </a:p>
          <a:p>
            <a:r>
              <a:rPr lang="sv-SE" dirty="0"/>
              <a:t>Ekonomistyrning och resursfördelning</a:t>
            </a:r>
          </a:p>
          <a:p>
            <a:r>
              <a:rPr lang="sv-SE" dirty="0"/>
              <a:t>Nämnders/bolags ekonomiska ansvar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3271607" y="1440000"/>
            <a:ext cx="5633273" cy="1961961"/>
          </a:xfrm>
        </p:spPr>
        <p:txBody>
          <a:bodyPr/>
          <a:lstStyle/>
          <a:p>
            <a:pPr>
              <a:buNone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Stora skillnader i beskattningsbara inkomster.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22000" y="549275"/>
            <a:ext cx="2529425" cy="5399462"/>
            <a:chOff x="1351" y="95"/>
            <a:chExt cx="1729" cy="42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1" y="2018"/>
              <a:ext cx="1646" cy="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2" y="95"/>
              <a:ext cx="1548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ruta 9"/>
          <p:cNvSpPr txBox="1"/>
          <p:nvPr/>
        </p:nvSpPr>
        <p:spPr>
          <a:xfrm>
            <a:off x="522000" y="2492897"/>
            <a:ext cx="2088232" cy="313932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 Arjeplog har samma täthet som Sundbyberg skulle där bo 64 miljoner invånare</a:t>
            </a:r>
          </a:p>
          <a:p>
            <a:endParaRPr lang="sv-S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 Göteborg skulle ha samma täthet som Arjeplog skulle det bo 103 invånare här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271607" y="475702"/>
            <a:ext cx="3578052" cy="695069"/>
          </a:xfrm>
        </p:spPr>
        <p:txBody>
          <a:bodyPr/>
          <a:lstStyle/>
          <a:p>
            <a:r>
              <a:rPr lang="sv-SE" dirty="0"/>
              <a:t>Varför utjämning?</a:t>
            </a:r>
          </a:p>
        </p:txBody>
      </p:sp>
      <p:graphicFrame>
        <p:nvGraphicFramePr>
          <p:cNvPr id="11" name="Group 264"/>
          <p:cNvGraphicFramePr>
            <a:graphicFrameLocks/>
          </p:cNvGraphicFramePr>
          <p:nvPr/>
        </p:nvGraphicFramePr>
        <p:xfrm>
          <a:off x="3179241" y="1810887"/>
          <a:ext cx="4552614" cy="1463040"/>
        </p:xfrm>
        <a:graphic>
          <a:graphicData uri="http://schemas.openxmlformats.org/drawingml/2006/table">
            <a:tbl>
              <a:tblPr/>
              <a:tblGrid>
                <a:gridCol w="2818892"/>
                <a:gridCol w="173372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Danderyd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346 333 </a:t>
                      </a:r>
                      <a:r>
                        <a:rPr kumimoji="0" lang="sv-S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kr/inv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Årjäng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145 376 </a:t>
                      </a:r>
                      <a:r>
                        <a:rPr kumimoji="0" lang="sv-S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kr/inv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Göteborg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200 623 </a:t>
                      </a:r>
                      <a:r>
                        <a:rPr kumimoji="0" lang="sv-S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kr/inv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Riket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196 651 </a:t>
                      </a:r>
                      <a:r>
                        <a:rPr kumimoji="0" lang="sv-S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kr/inv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Platshållare för text 4"/>
          <p:cNvSpPr txBox="1">
            <a:spLocks/>
          </p:cNvSpPr>
          <p:nvPr/>
        </p:nvSpPr>
        <p:spPr>
          <a:xfrm>
            <a:off x="3271607" y="3670257"/>
            <a:ext cx="5633273" cy="2278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457200">
              <a:spcAft>
                <a:spcPts val="1500"/>
              </a:spcAft>
              <a:buFont typeface="Arial"/>
              <a:buNone/>
              <a:defRPr/>
            </a:pPr>
            <a:r>
              <a:rPr lang="sv-SE" sz="2000" dirty="0">
                <a:solidFill>
                  <a:srgbClr val="5EA0C3">
                    <a:lumMod val="50000"/>
                  </a:srgbClr>
                </a:solidFill>
                <a:cs typeface="Arial"/>
              </a:rPr>
              <a:t>Stora skillnader i geografiska förutsättningar.</a:t>
            </a:r>
          </a:p>
          <a:p>
            <a:pPr marL="180000" indent="-180000" defTabSz="457200">
              <a:spcAft>
                <a:spcPts val="1500"/>
              </a:spcAft>
              <a:buFont typeface="Arial"/>
              <a:buNone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 defTabSz="457200">
              <a:spcAft>
                <a:spcPts val="1500"/>
              </a:spcAft>
              <a:buFont typeface="Arial"/>
              <a:buNone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graphicFrame>
        <p:nvGraphicFramePr>
          <p:cNvPr id="13" name="Group 265"/>
          <p:cNvGraphicFramePr>
            <a:graphicFrameLocks noGrp="1"/>
          </p:cNvGraphicFramePr>
          <p:nvPr/>
        </p:nvGraphicFramePr>
        <p:xfrm>
          <a:off x="3198905" y="4099389"/>
          <a:ext cx="4294596" cy="1463040"/>
        </p:xfrm>
        <a:graphic>
          <a:graphicData uri="http://schemas.openxmlformats.org/drawingml/2006/table">
            <a:tbl>
              <a:tblPr/>
              <a:tblGrid>
                <a:gridCol w="2659132"/>
                <a:gridCol w="1635464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Arjeplog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0,23 inv/km</a:t>
                      </a:r>
                      <a:r>
                        <a:rPr kumimoji="0" lang="sv-SE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Sundbyberg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5 075 inv/km</a:t>
                      </a:r>
                      <a:r>
                        <a:rPr kumimoji="0" lang="sv-SE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Göteborg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1 208 inv/km</a:t>
                      </a:r>
                      <a:r>
                        <a:rPr kumimoji="0" lang="sv-SE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Riket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 inv/km</a:t>
                      </a:r>
                      <a:r>
                        <a:rPr kumimoji="0" lang="sv-SE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3271607" y="1440000"/>
            <a:ext cx="5633273" cy="1961961"/>
          </a:xfrm>
        </p:spPr>
        <p:txBody>
          <a:bodyPr/>
          <a:lstStyle/>
          <a:p>
            <a:pPr>
              <a:buNone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Stora skillnader i åldersstruktur.</a:t>
            </a:r>
          </a:p>
          <a:p>
            <a:pPr>
              <a:buNone/>
            </a:pPr>
            <a:r>
              <a:rPr lang="sv-SE" dirty="0"/>
              <a:t>Av 1 000 kommuninvånare är:</a:t>
            </a:r>
          </a:p>
          <a:p>
            <a:pPr>
              <a:buNone/>
            </a:pPr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22000" y="549275"/>
            <a:ext cx="2529425" cy="5399462"/>
            <a:chOff x="1351" y="95"/>
            <a:chExt cx="1729" cy="42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1" y="2018"/>
              <a:ext cx="1646" cy="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2" y="95"/>
              <a:ext cx="1548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ruta 9"/>
          <p:cNvSpPr txBox="1"/>
          <p:nvPr/>
        </p:nvSpPr>
        <p:spPr>
          <a:xfrm>
            <a:off x="522000" y="2492897"/>
            <a:ext cx="2088232" cy="313932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 Arjeplog har samma täthet som Sundbyberg skulle där bo 64 miljoner invånare</a:t>
            </a:r>
          </a:p>
          <a:p>
            <a:endParaRPr lang="sv-S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 Göteborg skulle ha samma täthet som Arjeplog skulle det bo 103 invånare här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271607" y="475702"/>
            <a:ext cx="3578052" cy="695069"/>
          </a:xfrm>
        </p:spPr>
        <p:txBody>
          <a:bodyPr/>
          <a:lstStyle/>
          <a:p>
            <a:r>
              <a:rPr lang="sv-SE" dirty="0"/>
              <a:t>Varför utjämning?</a:t>
            </a:r>
          </a:p>
        </p:txBody>
      </p:sp>
      <p:graphicFrame>
        <p:nvGraphicFramePr>
          <p:cNvPr id="14" name="Group 315"/>
          <p:cNvGraphicFramePr>
            <a:graphicFrameLocks/>
          </p:cNvGraphicFramePr>
          <p:nvPr/>
        </p:nvGraphicFramePr>
        <p:xfrm>
          <a:off x="3192951" y="2330238"/>
          <a:ext cx="5027007" cy="1463040"/>
        </p:xfrm>
        <a:graphic>
          <a:graphicData uri="http://schemas.openxmlformats.org/drawingml/2006/table">
            <a:tbl>
              <a:tblPr/>
              <a:tblGrid>
                <a:gridCol w="3152212"/>
                <a:gridCol w="187479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 barn 0-6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Habo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 barn 0-6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Åsele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87 barn 0-6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Göteborg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 barn 0-6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Sverige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316"/>
          <p:cNvGraphicFramePr>
            <a:graphicFrameLocks noGrp="1"/>
          </p:cNvGraphicFramePr>
          <p:nvPr/>
        </p:nvGraphicFramePr>
        <p:xfrm>
          <a:off x="3163455" y="4110186"/>
          <a:ext cx="5056503" cy="1463040"/>
        </p:xfrm>
        <a:graphic>
          <a:graphicData uri="http://schemas.openxmlformats.org/drawingml/2006/table">
            <a:tbl>
              <a:tblPr/>
              <a:tblGrid>
                <a:gridCol w="3540111"/>
                <a:gridCol w="151639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 personer över 65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Borgholm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 personer över 65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Sundbyberg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153 personer över 65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Göteborg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 personer över 65 år 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Sverige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Utjämningssystemet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445797" y="1228244"/>
            <a:ext cx="64801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sv-SE" sz="2400" dirty="0">
                <a:solidFill>
                  <a:srgbClr val="000000"/>
                </a:solidFill>
              </a:rPr>
              <a:t>Göteborg fick ca 3,3 Mdkr i utjämning 2014.</a:t>
            </a:r>
          </a:p>
          <a:p>
            <a:pPr>
              <a:spcBef>
                <a:spcPct val="10000"/>
              </a:spcBef>
            </a:pPr>
            <a:r>
              <a:rPr lang="sv-SE" sz="2400" dirty="0">
                <a:solidFill>
                  <a:srgbClr val="000000"/>
                </a:solidFill>
              </a:rPr>
              <a:t>Hur fördelade sig dessa medel i systemet?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1" name="Group 127"/>
          <p:cNvGraphicFramePr>
            <a:graphicFrameLocks noGrp="1"/>
          </p:cNvGraphicFramePr>
          <p:nvPr/>
        </p:nvGraphicFramePr>
        <p:xfrm>
          <a:off x="615137" y="2087707"/>
          <a:ext cx="7127875" cy="3166800"/>
        </p:xfrm>
        <a:graphic>
          <a:graphicData uri="http://schemas.openxmlformats.org/drawingml/2006/table">
            <a:tbl>
              <a:tblPr/>
              <a:tblGrid>
                <a:gridCol w="4608512"/>
                <a:gridCol w="863600"/>
                <a:gridCol w="16557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Mkr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72000" marB="468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Inkomstutjämning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2 640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Kostnadsutjämning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-322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Strukturbidrag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Införandebidrag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Regleringsbidrag/avgift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Delsumma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2 497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LSS-utjämning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Char char="•"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Kommunal fastighetsavgift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Summa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3 290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/>
          <p:cNvGraphicFramePr/>
          <p:nvPr/>
        </p:nvGraphicFramePr>
        <p:xfrm>
          <a:off x="288758" y="1074821"/>
          <a:ext cx="7106652" cy="46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86368"/>
            <a:ext cx="5595115" cy="335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Inkomstutjämning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001044" y="5801670"/>
            <a:ext cx="446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>
                <a:solidFill>
                  <a:srgbClr val="000000"/>
                </a:solidFill>
              </a:rPr>
              <a:t>Kommun 1-290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438764" y="3106885"/>
            <a:ext cx="7561264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8000028" y="3040063"/>
            <a:ext cx="1295400" cy="576262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99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2000" b="1" dirty="0">
                <a:solidFill>
                  <a:prstClr val="white"/>
                </a:solidFill>
              </a:rPr>
              <a:t>115%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4233863" y="6000108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sv-SE">
              <a:solidFill>
                <a:srgbClr val="747474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612052" y="2578228"/>
            <a:ext cx="3529014" cy="1800224"/>
            <a:chOff x="2364" y="1495"/>
            <a:chExt cx="2223" cy="1134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2410" y="2084"/>
              <a:ext cx="499" cy="545"/>
            </a:xfrm>
            <a:prstGeom prst="upArrow">
              <a:avLst>
                <a:gd name="adj1" fmla="val 50000"/>
                <a:gd name="adj2" fmla="val 2730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2364" y="2251"/>
              <a:ext cx="8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Staten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2909" y="1495"/>
              <a:ext cx="1678" cy="1079"/>
            </a:xfrm>
            <a:custGeom>
              <a:avLst/>
              <a:gdLst/>
              <a:ahLst/>
              <a:cxnLst>
                <a:cxn ang="0">
                  <a:pos x="1633" y="0"/>
                </a:cxn>
                <a:cxn ang="0">
                  <a:pos x="1406" y="680"/>
                </a:cxn>
                <a:cxn ang="0">
                  <a:pos x="0" y="771"/>
                </a:cxn>
              </a:cxnLst>
              <a:rect l="0" t="0" r="r" b="b"/>
              <a:pathLst>
                <a:path w="1678" h="809">
                  <a:moveTo>
                    <a:pt x="1633" y="0"/>
                  </a:moveTo>
                  <a:cubicBezTo>
                    <a:pt x="1655" y="275"/>
                    <a:pt x="1678" y="551"/>
                    <a:pt x="1406" y="680"/>
                  </a:cubicBezTo>
                  <a:cubicBezTo>
                    <a:pt x="1134" y="809"/>
                    <a:pt x="234" y="756"/>
                    <a:pt x="0" y="771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</p:grp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3417600" y="1300767"/>
            <a:ext cx="3049081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b="1" dirty="0">
                <a:solidFill>
                  <a:srgbClr val="000000"/>
                </a:solidFill>
              </a:rPr>
              <a:t>Kommuner med en skattekraft över den garanterade nivån betalar en skatteutjämningsavgift (85%)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283116" y="2049462"/>
            <a:ext cx="1860884" cy="52322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b="1" dirty="0">
                <a:solidFill>
                  <a:srgbClr val="000000"/>
                </a:solidFill>
              </a:rPr>
              <a:t>Garanterad nivå 226 000 </a:t>
            </a:r>
            <a:r>
              <a:rPr lang="sv-SE" sz="1400" b="1" dirty="0" err="1">
                <a:solidFill>
                  <a:srgbClr val="000000"/>
                </a:solidFill>
              </a:rPr>
              <a:t>kr/inv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8000028" y="2649537"/>
            <a:ext cx="550414" cy="4573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sv-SE">
              <a:solidFill>
                <a:srgbClr val="747474"/>
              </a:solidFill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23863" y="3513140"/>
            <a:ext cx="8831263" cy="1023939"/>
            <a:chOff x="267" y="2213"/>
            <a:chExt cx="5563" cy="645"/>
          </a:xfrm>
        </p:grpSpPr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267" y="2218"/>
              <a:ext cx="47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4591" y="2528"/>
              <a:ext cx="1239" cy="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400" b="1" dirty="0">
                  <a:solidFill>
                    <a:srgbClr val="000000"/>
                  </a:solidFill>
                </a:rPr>
                <a:t>Genomsnitt i riket 197 000 </a:t>
              </a:r>
              <a:r>
                <a:rPr lang="sv-SE" sz="1400" b="1" dirty="0" err="1">
                  <a:solidFill>
                    <a:srgbClr val="000000"/>
                  </a:solidFill>
                </a:rPr>
                <a:t>kr/inv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5032" y="2213"/>
              <a:ext cx="374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</p:grp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359360" y="4597566"/>
            <a:ext cx="3240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b="1" dirty="0">
                <a:solidFill>
                  <a:srgbClr val="000000"/>
                </a:solidFill>
              </a:rPr>
              <a:t>Kommuner med en skattekraft under den garanterade nivån erhåller ett skatteutjämningsbidrag (95%)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327903" y="3156200"/>
            <a:ext cx="4752976" cy="576262"/>
            <a:chOff x="1079" y="2092"/>
            <a:chExt cx="2994" cy="363"/>
          </a:xfrm>
        </p:grpSpPr>
        <p:sp>
          <p:nvSpPr>
            <p:cNvPr id="74" name="Line 17"/>
            <p:cNvSpPr>
              <a:spLocks noChangeShapeType="1"/>
            </p:cNvSpPr>
            <p:nvPr/>
          </p:nvSpPr>
          <p:spPr bwMode="auto">
            <a:xfrm flipV="1">
              <a:off x="1079" y="2092"/>
              <a:ext cx="0" cy="36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75" name="Line 19"/>
            <p:cNvSpPr>
              <a:spLocks noChangeShapeType="1"/>
            </p:cNvSpPr>
            <p:nvPr/>
          </p:nvSpPr>
          <p:spPr bwMode="auto">
            <a:xfrm flipV="1">
              <a:off x="1351" y="2092"/>
              <a:ext cx="0" cy="317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V="1">
              <a:off x="1623" y="2092"/>
              <a:ext cx="0" cy="29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V="1">
              <a:off x="1917" y="2092"/>
              <a:ext cx="0" cy="27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2213" y="2092"/>
              <a:ext cx="0" cy="249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V="1">
              <a:off x="2485" y="2092"/>
              <a:ext cx="0" cy="238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 flipV="1">
              <a:off x="2757" y="2092"/>
              <a:ext cx="0" cy="21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1" name="Line 25"/>
            <p:cNvSpPr>
              <a:spLocks noChangeShapeType="1"/>
            </p:cNvSpPr>
            <p:nvPr/>
          </p:nvSpPr>
          <p:spPr bwMode="auto">
            <a:xfrm flipV="1">
              <a:off x="3029" y="2092"/>
              <a:ext cx="0" cy="20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2" name="Line 26"/>
            <p:cNvSpPr>
              <a:spLocks noChangeShapeType="1"/>
            </p:cNvSpPr>
            <p:nvPr/>
          </p:nvSpPr>
          <p:spPr bwMode="auto">
            <a:xfrm flipV="1">
              <a:off x="3301" y="2092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 flipV="1">
              <a:off x="3574" y="2092"/>
              <a:ext cx="0" cy="17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V="1">
              <a:off x="3822" y="2092"/>
              <a:ext cx="0" cy="147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V="1">
              <a:off x="4073" y="2092"/>
              <a:ext cx="0" cy="10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747474"/>
                </a:solidFill>
              </a:endParaRPr>
            </a:p>
          </p:txBody>
        </p:sp>
      </p:grpSp>
      <p:sp>
        <p:nvSpPr>
          <p:cNvPr id="86" name="Text Box 68"/>
          <p:cNvSpPr txBox="1">
            <a:spLocks noChangeArrowheads="1"/>
          </p:cNvSpPr>
          <p:nvPr/>
        </p:nvSpPr>
        <p:spPr bwMode="auto">
          <a:xfrm>
            <a:off x="6736014" y="5093454"/>
            <a:ext cx="2303464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400" b="1" dirty="0">
                <a:solidFill>
                  <a:srgbClr val="000000"/>
                </a:solidFill>
              </a:rPr>
              <a:t>Stockholm 239 000 </a:t>
            </a:r>
            <a:r>
              <a:rPr lang="sv-SE" sz="1400" b="1" dirty="0" err="1">
                <a:solidFill>
                  <a:srgbClr val="000000"/>
                </a:solidFill>
              </a:rPr>
              <a:t>kr/inv</a:t>
            </a:r>
            <a:endParaRPr lang="sv-SE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v-SE" sz="1400" b="1" dirty="0">
                <a:solidFill>
                  <a:srgbClr val="000000"/>
                </a:solidFill>
              </a:rPr>
              <a:t>Göteborg 201 000 </a:t>
            </a:r>
            <a:r>
              <a:rPr lang="sv-SE" sz="1400" b="1" dirty="0" err="1">
                <a:solidFill>
                  <a:srgbClr val="000000"/>
                </a:solidFill>
              </a:rPr>
              <a:t>kr/inv</a:t>
            </a:r>
            <a:endParaRPr lang="sv-SE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v-SE" sz="1400" b="1" dirty="0">
                <a:solidFill>
                  <a:srgbClr val="000000"/>
                </a:solidFill>
              </a:rPr>
              <a:t>Malmö 165 000 </a:t>
            </a:r>
            <a:r>
              <a:rPr lang="sv-SE" sz="1400" b="1" dirty="0" err="1">
                <a:solidFill>
                  <a:srgbClr val="000000"/>
                </a:solidFill>
              </a:rPr>
              <a:t>kr/inv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1826" y="483184"/>
            <a:ext cx="6048376" cy="600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dirty="0"/>
              <a:t>Kostnadsutjämning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1352660" y="4446584"/>
            <a:ext cx="5830887" cy="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 dirty="0">
              <a:solidFill>
                <a:srgbClr val="747474"/>
              </a:solidFill>
            </a:endParaRP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 flipV="1">
            <a:off x="1337988" y="1643087"/>
            <a:ext cx="7336" cy="4046484"/>
          </a:xfrm>
          <a:prstGeom prst="line">
            <a:avLst/>
          </a:prstGeom>
          <a:noFill/>
          <a:ln w="47625">
            <a:solidFill>
              <a:srgbClr val="2C2C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 dirty="0">
              <a:solidFill>
                <a:srgbClr val="747474"/>
              </a:solidFill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352660" y="4472262"/>
            <a:ext cx="574675" cy="64928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927335" y="4472262"/>
            <a:ext cx="576262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503597" y="4472262"/>
            <a:ext cx="576263" cy="2873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3079065" y="4472262"/>
            <a:ext cx="576262" cy="2159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3655327" y="4243322"/>
            <a:ext cx="576263" cy="179387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4231590" y="4062347"/>
            <a:ext cx="576262" cy="360362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808647" y="3917727"/>
            <a:ext cx="576262" cy="504981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5384909" y="3630547"/>
            <a:ext cx="576263" cy="792162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5961172" y="2406584"/>
            <a:ext cx="576262" cy="20161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2912775" y="3306697"/>
            <a:ext cx="504825" cy="936625"/>
          </a:xfrm>
          <a:prstGeom prst="upArrow">
            <a:avLst>
              <a:gd name="adj1" fmla="val 50000"/>
              <a:gd name="adj2" fmla="val 46384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2503597" y="2787583"/>
            <a:ext cx="1439862" cy="519113"/>
          </a:xfrm>
          <a:prstGeom prst="rect">
            <a:avLst/>
          </a:prstGeom>
          <a:solidFill>
            <a:srgbClr val="FFCC00"/>
          </a:solidFill>
          <a:ln w="9525">
            <a:solidFill>
              <a:srgbClr val="2C2C2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b="1" dirty="0">
                <a:solidFill>
                  <a:srgbClr val="000000"/>
                </a:solidFill>
              </a:rPr>
              <a:t>Staten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5400000">
            <a:off x="4320711" y="2585178"/>
            <a:ext cx="504825" cy="938212"/>
          </a:xfrm>
          <a:prstGeom prst="upArrow">
            <a:avLst>
              <a:gd name="adj1" fmla="val 50000"/>
              <a:gd name="adj2" fmla="val 46462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747474"/>
              </a:solidFill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631825" y="1325071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000000"/>
                </a:solidFill>
              </a:rPr>
              <a:t>Bidrag/avgift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7382172" y="4155278"/>
            <a:ext cx="13684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000000"/>
                </a:solidFill>
              </a:rPr>
              <a:t>Kommuner 1 - 290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6680201" y="3156742"/>
            <a:ext cx="2302064" cy="923330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000000"/>
                </a:solidFill>
              </a:rPr>
              <a:t>Tillägg för kommuner med ogynnsam struktur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-15766" y="4287596"/>
            <a:ext cx="136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000000"/>
                </a:solidFill>
              </a:rPr>
              <a:t>Genomsnitt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3332272" y="1140405"/>
            <a:ext cx="237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>
                <a:solidFill>
                  <a:srgbClr val="000000"/>
                </a:solidFill>
              </a:rPr>
              <a:t>Principskiss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1697749" y="5227906"/>
            <a:ext cx="2085975" cy="92333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000000"/>
                </a:solidFill>
              </a:rPr>
              <a:t>Avdrag för kommuner med gynnsam struktur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5708759" y="5089407"/>
            <a:ext cx="23528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>
                <a:solidFill>
                  <a:srgbClr val="000000"/>
                </a:solidFill>
              </a:rPr>
              <a:t>Avdrag = Tillägg</a:t>
            </a:r>
          </a:p>
          <a:p>
            <a:pPr>
              <a:spcBef>
                <a:spcPct val="50000"/>
              </a:spcBef>
            </a:pPr>
            <a:r>
              <a:rPr lang="sv-SE" b="1" dirty="0" err="1">
                <a:solidFill>
                  <a:srgbClr val="000000"/>
                </a:solidFill>
              </a:rPr>
              <a:t>Dvs</a:t>
            </a:r>
            <a:r>
              <a:rPr lang="sv-SE" b="1" dirty="0">
                <a:solidFill>
                  <a:srgbClr val="000000"/>
                </a:solidFill>
              </a:rPr>
              <a:t> systemet ska finansiera sig själv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522001" y="3883744"/>
            <a:ext cx="8117132" cy="2304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Kostnadsutjämning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69480" y="3932904"/>
            <a:ext cx="4030335" cy="2304407"/>
          </a:xfrm>
        </p:spPr>
        <p:txBody>
          <a:bodyPr/>
          <a:lstStyle/>
          <a:p>
            <a:pPr fontAlgn="base">
              <a:spcAft>
                <a:spcPts val="600"/>
              </a:spcAft>
            </a:pPr>
            <a:r>
              <a:rPr lang="sv-SE" sz="1800" dirty="0"/>
              <a:t>Förskoleverksamhet och skolbarnsomsorg</a:t>
            </a:r>
            <a:endParaRPr lang="en-US" sz="1800" dirty="0"/>
          </a:p>
          <a:p>
            <a:pPr fontAlgn="base">
              <a:spcAft>
                <a:spcPts val="600"/>
              </a:spcAft>
            </a:pPr>
            <a:r>
              <a:rPr lang="sv-SE" sz="1800" dirty="0"/>
              <a:t>Förskoleklass och grundskola</a:t>
            </a:r>
            <a:endParaRPr lang="en-US" sz="1800" dirty="0"/>
          </a:p>
          <a:p>
            <a:pPr fontAlgn="base">
              <a:spcAft>
                <a:spcPts val="600"/>
              </a:spcAft>
            </a:pPr>
            <a:r>
              <a:rPr lang="sv-SE" sz="1800" dirty="0"/>
              <a:t>Gymnasieskola</a:t>
            </a:r>
            <a:endParaRPr lang="en-US" sz="1800" dirty="0"/>
          </a:p>
          <a:p>
            <a:pPr fontAlgn="base">
              <a:spcAft>
                <a:spcPts val="600"/>
              </a:spcAft>
            </a:pPr>
            <a:r>
              <a:rPr lang="sv-SE" sz="1800" dirty="0"/>
              <a:t>Individ- och familjeomsorg</a:t>
            </a:r>
            <a:endParaRPr lang="en-US" sz="1800" dirty="0"/>
          </a:p>
          <a:p>
            <a:pPr fontAlgn="base">
              <a:spcAft>
                <a:spcPts val="600"/>
              </a:spcAft>
            </a:pPr>
            <a:r>
              <a:rPr lang="sv-SE" sz="1800" dirty="0"/>
              <a:t>Barn och ungdomar med utländsk bakgrund</a:t>
            </a:r>
            <a:endParaRPr lang="en-US" sz="1800" dirty="0"/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74400" y="1287608"/>
            <a:ext cx="8228598" cy="22612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457200">
              <a:spcAft>
                <a:spcPts val="600"/>
              </a:spcAft>
              <a:buFont typeface="Arial"/>
              <a:buNone/>
              <a:defRPr/>
            </a:pPr>
            <a:r>
              <a:rPr lang="sv-SE" b="1" dirty="0">
                <a:solidFill>
                  <a:srgbClr val="89BEAE">
                    <a:lumMod val="75000"/>
                  </a:srgbClr>
                </a:solidFill>
                <a:cs typeface="Arial"/>
              </a:rPr>
              <a:t>Kostnadsutjämningen utjämnar för</a:t>
            </a:r>
          </a:p>
          <a:p>
            <a:pPr marL="180000" indent="-180000" defTabSz="457200">
              <a:spcAft>
                <a:spcPts val="1500"/>
              </a:spcAft>
              <a:buFont typeface="Arial"/>
              <a:buChar char="•"/>
              <a:defRPr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strukturella kostnadsskillnader</a:t>
            </a:r>
          </a:p>
          <a:p>
            <a:pPr marL="180000" indent="-180000" defTabSz="457200">
              <a:spcAft>
                <a:spcPts val="600"/>
              </a:spcAft>
              <a:buFont typeface="Arial"/>
              <a:buNone/>
              <a:defRPr/>
            </a:pPr>
            <a:r>
              <a:rPr lang="sv-SE" b="1" dirty="0">
                <a:solidFill>
                  <a:srgbClr val="89BEAE">
                    <a:lumMod val="75000"/>
                  </a:srgbClr>
                </a:solidFill>
                <a:cs typeface="Arial"/>
              </a:rPr>
              <a:t>men inte för kostnadsskillnader som beror på</a:t>
            </a:r>
          </a:p>
          <a:p>
            <a:pPr marL="180000" indent="-180000" defTabSz="457200">
              <a:spcAft>
                <a:spcPts val="600"/>
              </a:spcAft>
              <a:buFont typeface="Arial"/>
              <a:buChar char="•"/>
              <a:defRPr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ambitionsnivå</a:t>
            </a:r>
          </a:p>
          <a:p>
            <a:pPr marL="180000" indent="-180000" defTabSz="457200">
              <a:spcAft>
                <a:spcPts val="600"/>
              </a:spcAft>
              <a:buFont typeface="Arial"/>
              <a:buChar char="•"/>
              <a:defRPr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effektivitet</a:t>
            </a:r>
          </a:p>
          <a:p>
            <a:pPr marL="180000" indent="-180000" defTabSz="457200">
              <a:spcAft>
                <a:spcPts val="600"/>
              </a:spcAft>
              <a:buFont typeface="Arial"/>
              <a:buChar char="•"/>
              <a:defRPr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avgifter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4872663" y="4011561"/>
            <a:ext cx="4030335" cy="2123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457200">
              <a:spcAft>
                <a:spcPts val="600"/>
              </a:spcAft>
              <a:buFont typeface="Arial"/>
              <a:buNone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872663" y="4011561"/>
            <a:ext cx="4030335" cy="2123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457200">
              <a:spcAft>
                <a:spcPts val="600"/>
              </a:spcAft>
              <a:buFont typeface="Arial"/>
              <a:buNone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872663" y="3932904"/>
            <a:ext cx="4030335" cy="2304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76213" indent="-176213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Äldreomsorg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  <a:p>
            <a:pPr marL="176213" indent="-176213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Befolkningsförändringar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  <a:p>
            <a:pPr marL="176213" indent="-176213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Bebyggelsestruktur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  <a:p>
            <a:pPr marL="176213" indent="-176213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rgbClr val="747474">
                    <a:lumMod val="50000"/>
                  </a:srgbClr>
                </a:solidFill>
              </a:rPr>
              <a:t>Löner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  <a:p>
            <a:pPr marL="176213" indent="-176213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Kollektivtrafik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  <a:p>
            <a:pPr fontAlgn="base"/>
            <a:endParaRPr lang="en-US" dirty="0">
              <a:solidFill>
                <a:srgbClr val="747474"/>
              </a:solidFill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2460776" y="3499671"/>
            <a:ext cx="4176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 dirty="0">
                <a:solidFill>
                  <a:srgbClr val="89BEAE">
                    <a:lumMod val="75000"/>
                  </a:srgbClr>
                </a:solidFill>
              </a:rPr>
              <a:t>Består av 10 delmodeller</a:t>
            </a:r>
            <a:endParaRPr lang="en-US" b="1" dirty="0">
              <a:solidFill>
                <a:srgbClr val="89BEAE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Kostnadsutjämning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8228598" cy="477290"/>
          </a:xfrm>
        </p:spPr>
        <p:txBody>
          <a:bodyPr/>
          <a:lstStyle/>
          <a:p>
            <a:pPr>
              <a:buNone/>
            </a:pPr>
            <a:r>
              <a:rPr lang="sv-SE" dirty="0"/>
              <a:t>Hur var utfallet i kostnadsutjämningssystemet för Göteborg 2014?</a:t>
            </a:r>
          </a:p>
          <a:p>
            <a:pPr>
              <a:buNone/>
            </a:pPr>
            <a:endParaRPr lang="sv-SE" dirty="0"/>
          </a:p>
        </p:txBody>
      </p:sp>
      <p:graphicFrame>
        <p:nvGraphicFramePr>
          <p:cNvPr id="6" name="Group 148"/>
          <p:cNvGraphicFramePr>
            <a:graphicFrameLocks noGrp="1"/>
          </p:cNvGraphicFramePr>
          <p:nvPr/>
        </p:nvGraphicFramePr>
        <p:xfrm>
          <a:off x="1298453" y="1801274"/>
          <a:ext cx="6119813" cy="4389120"/>
        </p:xfrm>
        <a:graphic>
          <a:graphicData uri="http://schemas.openxmlformats.org/drawingml/2006/table">
            <a:tbl>
              <a:tblPr/>
              <a:tblGrid>
                <a:gridCol w="5040312"/>
                <a:gridCol w="1079501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Mkr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rgbClr val="000000"/>
                          </a:solidFill>
                        </a:rPr>
                        <a:t>Förskoleverksamhet och skolbarnomsorg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Förskoleklass och grundskola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Gymnasieskola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-382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 och familjeomsorg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Barn och ungdomar med utländsk bakgrund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Äldreomsorg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Befolkningsförändringar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Bebyggelsestruktur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Löner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Kollektivtrafik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Övergripande förutsättningar för stadens ekonomi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b="1" dirty="0"/>
              <a:t>Ekonomistyrning och resursfördelning</a:t>
            </a:r>
            <a:br>
              <a:rPr lang="sv-SE" b="1" dirty="0"/>
            </a:br>
            <a:endParaRPr lang="sv-SE" b="1" dirty="0"/>
          </a:p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Nämnders/bolags ekonomiska ansvar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Ekonomistyrning och </a:t>
            </a:r>
            <a:br>
              <a:rPr lang="sv-SE" dirty="0"/>
            </a:br>
            <a:r>
              <a:rPr lang="sv-SE" dirty="0"/>
              <a:t>resursfördelning på olika nivåer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Staten utövar ekonomistyrning gentemot kommunerna på olika sätt</a:t>
            </a:r>
          </a:p>
          <a:p>
            <a:r>
              <a:rPr lang="sv-SE" dirty="0"/>
              <a:t>Finansieringsprincipen mellan staten och kommunerna ett viktigt grundfundament</a:t>
            </a:r>
          </a:p>
          <a:p>
            <a:r>
              <a:rPr lang="sv-SE" dirty="0"/>
              <a:t>Stadens ekonomistyrning manifesteras dels genom policy och riktlinjer dels genom en aktiv värdering av vad som krävs med anledning av aktuellt läge i varje budgetberedning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Ekonomistyrning och </a:t>
            </a:r>
            <a:br>
              <a:rPr lang="sv-SE" dirty="0"/>
            </a:br>
            <a:r>
              <a:rPr lang="sv-SE" dirty="0"/>
              <a:t>resursfördelning på olika nivåer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Nämnderna tilldelas resurser i </a:t>
            </a:r>
            <a:r>
              <a:rPr lang="sv-SE" dirty="0" err="1"/>
              <a:t>KF´s</a:t>
            </a:r>
            <a:r>
              <a:rPr lang="sv-SE" dirty="0"/>
              <a:t> årliga budget samt i kompletteringsbudgetar under året – gäller både drift (1 år) och investering (4 år)</a:t>
            </a:r>
          </a:p>
          <a:p>
            <a:r>
              <a:rPr lang="sv-SE" dirty="0"/>
              <a:t>Några koncernbidragsfinansierade bolag tilldelas resurser på samma sätt</a:t>
            </a:r>
          </a:p>
          <a:p>
            <a:r>
              <a:rPr lang="sv-SE" dirty="0"/>
              <a:t>Övriga bolag bedriver sin verksamhet under sina specifika ekonomiska förutsättningar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/>
              <a:t>Övergripande förutsättningar för stadens ekonomi</a:t>
            </a:r>
            <a:br>
              <a:rPr lang="sv-SE" b="1" dirty="0"/>
            </a:br>
            <a:endParaRPr lang="sv-SE" b="1" dirty="0"/>
          </a:p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Ekonomistyrning och resursfördelning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Nämnders/bolags ekonomiska ansvar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Kommunfullmäktiges visioner </a:t>
            </a:r>
            <a:br>
              <a:rPr lang="sv-SE" dirty="0"/>
            </a:br>
            <a:r>
              <a:rPr lang="sv-SE" dirty="0"/>
              <a:t>och målsättningar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2000" y="1340643"/>
            <a:ext cx="8135937" cy="1008063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Finansiering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418233" y="2479688"/>
            <a:ext cx="1441450" cy="51752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400" b="1" dirty="0" err="1">
                <a:solidFill>
                  <a:srgbClr val="FFFFFF"/>
                </a:solidFill>
              </a:rPr>
              <a:t>Befolknings-utveckling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47021" y="4279913"/>
            <a:ext cx="2520950" cy="1584325"/>
            <a:chOff x="2802" y="2251"/>
            <a:chExt cx="999" cy="1633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802" y="2251"/>
              <a:ext cx="91" cy="1633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939" y="2251"/>
              <a:ext cx="91" cy="1633"/>
            </a:xfrm>
            <a:prstGeom prst="rect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75" y="2251"/>
              <a:ext cx="91" cy="1633"/>
            </a:xfrm>
            <a:prstGeom prst="rect">
              <a:avLst/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10" y="2251"/>
              <a:ext cx="91" cy="1633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211" y="2478"/>
              <a:ext cx="4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211" y="2614"/>
              <a:ext cx="4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211" y="2750"/>
              <a:ext cx="4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211" y="2886"/>
              <a:ext cx="4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211" y="3022"/>
              <a:ext cx="4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4176161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794020" y="4301118"/>
            <a:ext cx="1008063" cy="1583241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8082152" y="2480192"/>
            <a:ext cx="431800" cy="1655762"/>
          </a:xfrm>
          <a:prstGeom prst="downArrow">
            <a:avLst>
              <a:gd name="adj1" fmla="val 50000"/>
              <a:gd name="adj2" fmla="val 95864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1" name="AutoShape 43"/>
          <p:cNvSpPr>
            <a:spLocks noChangeArrowheads="1"/>
          </p:cNvSpPr>
          <p:nvPr/>
        </p:nvSpPr>
        <p:spPr bwMode="auto">
          <a:xfrm>
            <a:off x="4535613" y="2480696"/>
            <a:ext cx="215900" cy="1655258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4865069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5208262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5548045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5911492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6464978" y="2480192"/>
            <a:ext cx="215900" cy="1655762"/>
          </a:xfrm>
          <a:prstGeom prst="downArrow">
            <a:avLst>
              <a:gd name="adj1" fmla="val 50000"/>
              <a:gd name="adj2" fmla="val 191728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 flipH="1">
            <a:off x="2021682" y="2640941"/>
            <a:ext cx="2889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>
            <a:off x="3859683" y="2600616"/>
            <a:ext cx="28733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6782285" y="2695072"/>
            <a:ext cx="1295400" cy="517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400" b="1" dirty="0" err="1">
                <a:solidFill>
                  <a:srgbClr val="FFFFFF"/>
                </a:solidFill>
              </a:rPr>
              <a:t>Anslags-finansiering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 flipH="1">
            <a:off x="6782284" y="3239049"/>
            <a:ext cx="236179" cy="354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7813781" y="3212597"/>
            <a:ext cx="263903" cy="354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8576" y="2479688"/>
            <a:ext cx="3097213" cy="3789362"/>
            <a:chOff x="398" y="1933"/>
            <a:chExt cx="1951" cy="2387"/>
          </a:xfrm>
        </p:grpSpPr>
        <p:grpSp>
          <p:nvGrpSpPr>
            <p:cNvPr id="32" name="Group 28"/>
            <p:cNvGrpSpPr>
              <a:grpSpLocks/>
            </p:cNvGrpSpPr>
            <p:nvPr/>
          </p:nvGrpSpPr>
          <p:grpSpPr bwMode="auto">
            <a:xfrm>
              <a:off x="625" y="3067"/>
              <a:ext cx="1543" cy="953"/>
              <a:chOff x="671" y="2251"/>
              <a:chExt cx="999" cy="1633"/>
            </a:xfrm>
          </p:grpSpPr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671" y="2251"/>
                <a:ext cx="91" cy="163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20"/>
              <p:cNvSpPr>
                <a:spLocks noChangeArrowheads="1"/>
              </p:cNvSpPr>
              <p:nvPr/>
            </p:nvSpPr>
            <p:spPr bwMode="auto">
              <a:xfrm>
                <a:off x="808" y="2251"/>
                <a:ext cx="91" cy="163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944" y="2251"/>
                <a:ext cx="91" cy="163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22"/>
              <p:cNvSpPr>
                <a:spLocks noChangeArrowheads="1"/>
              </p:cNvSpPr>
              <p:nvPr/>
            </p:nvSpPr>
            <p:spPr bwMode="auto">
              <a:xfrm>
                <a:off x="1579" y="2251"/>
                <a:ext cx="91" cy="163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>
                <a:off x="1080" y="2478"/>
                <a:ext cx="4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080" y="2614"/>
                <a:ext cx="4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080" y="2750"/>
                <a:ext cx="4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1080" y="2886"/>
                <a:ext cx="4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1080" y="3022"/>
                <a:ext cx="4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AutoShape 29"/>
            <p:cNvSpPr>
              <a:spLocks/>
            </p:cNvSpPr>
            <p:nvPr/>
          </p:nvSpPr>
          <p:spPr bwMode="auto">
            <a:xfrm rot="-5400000">
              <a:off x="1260" y="1479"/>
              <a:ext cx="227" cy="1951"/>
            </a:xfrm>
            <a:prstGeom prst="rightBrace">
              <a:avLst>
                <a:gd name="adj1" fmla="val 71623"/>
                <a:gd name="adj2" fmla="val 50000"/>
              </a:avLst>
            </a:prstGeom>
            <a:noFill/>
            <a:ln w="412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625" y="4070"/>
              <a:ext cx="1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Stadsdelsnämnder</a:t>
              </a:r>
              <a:endPara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988" y="1933"/>
              <a:ext cx="817" cy="36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008080">
                    <a:gamma/>
                    <a:shade val="46275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489" y="2523"/>
              <a:ext cx="1804" cy="332"/>
            </a:xfrm>
            <a:prstGeom prst="leftRightArrow">
              <a:avLst>
                <a:gd name="adj1" fmla="val 50000"/>
                <a:gd name="adj2" fmla="val 10867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sv-SE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Resursfördelningsmodell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2086138">
              <a:off x="716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 rot="2086138">
              <a:off x="943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 rot="2086138">
              <a:off x="1170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 rot="19513862" flipH="1">
              <a:off x="1396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 rot="19513862" flipH="1">
              <a:off x="1578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 rot="19513862" flipH="1">
              <a:off x="1759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 rot="19513862" flipH="1">
              <a:off x="1941" y="2840"/>
              <a:ext cx="91" cy="227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v-S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Resursfördelning SDN KF:s principer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Kommunbidrag skall fördelas utifrån befolkningens storlek, sammansättning och levnadsförhållanden</a:t>
            </a:r>
          </a:p>
          <a:p>
            <a:r>
              <a:rPr lang="sv-SE" dirty="0"/>
              <a:t>Kommunbidrag skall fördelas utifrån tydliga och av SDN opåverkbara kriterier</a:t>
            </a:r>
          </a:p>
          <a:p>
            <a:r>
              <a:rPr lang="sv-SE" dirty="0"/>
              <a:t>Nya prioriteringar skall snabbt kunna verkställas med modellen</a:t>
            </a:r>
          </a:p>
          <a:p>
            <a:r>
              <a:rPr lang="sv-SE" dirty="0"/>
              <a:t>Modellen skall utmynna i en ram 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Resursfördelning SDN</a:t>
            </a:r>
            <a:br>
              <a:rPr lang="sv-SE" dirty="0"/>
            </a:br>
            <a:r>
              <a:rPr lang="sv-SE" dirty="0"/>
              <a:t>andra viktiga utgångspunkter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Effektiv hushållning får ej leda till reducerade kommunbidrag</a:t>
            </a:r>
          </a:p>
          <a:p>
            <a:r>
              <a:rPr lang="sv-SE" dirty="0"/>
              <a:t>Kriterierna skall spegla behoven men ej värdera val av verksamhetsform</a:t>
            </a:r>
          </a:p>
          <a:p>
            <a:r>
              <a:rPr lang="sv-SE" dirty="0"/>
              <a:t>Får ej försvåra medborgarnas fria val av verksamhetsform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Resursfördelning SDN</a:t>
            </a:r>
            <a:br>
              <a:rPr lang="sv-SE" dirty="0"/>
            </a:br>
            <a:r>
              <a:rPr lang="sv-SE" dirty="0"/>
              <a:t>Modellkonstruktion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Ålderskriterier – grundas på befolkningsprognoser. Medelbefolkning för året.</a:t>
            </a:r>
          </a:p>
          <a:p>
            <a:r>
              <a:rPr lang="sv-SE" dirty="0"/>
              <a:t>Tilläggskriterier – senaste tillgängliga uppgifter</a:t>
            </a:r>
          </a:p>
          <a:p>
            <a:r>
              <a:rPr lang="sv-SE" dirty="0"/>
              <a:t>Särskilda konstruktioner för försörjningsstöd och funktionshinder (LSS)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Hantering av eget kapital </a:t>
            </a:r>
            <a:br>
              <a:rPr lang="sv-SE" dirty="0"/>
            </a:br>
            <a:r>
              <a:rPr lang="sv-SE" dirty="0"/>
              <a:t>– en del av ekonomistyrningen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sv-SE" dirty="0">
                <a:solidFill>
                  <a:schemeClr val="accent3">
                    <a:lumMod val="75000"/>
                  </a:schemeClr>
                </a:solidFill>
              </a:rPr>
              <a:t>Nämnderna hanterar själva sitt egna kapital men…..</a:t>
            </a:r>
          </a:p>
          <a:p>
            <a:pPr>
              <a:buNone/>
            </a:pPr>
            <a:r>
              <a:rPr lang="sv-SE" dirty="0">
                <a:solidFill>
                  <a:schemeClr val="accent3">
                    <a:lumMod val="75000"/>
                  </a:schemeClr>
                </a:solidFill>
              </a:rPr>
              <a:t>….det finns detaljerade riktlinjer  att hålla sig inom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/>
              <a:t>Det egna kapitalet ska hanteras som en nämndsfråga – inte upp till förvaltningen att lämna förslag</a:t>
            </a:r>
          </a:p>
          <a:p>
            <a:r>
              <a:rPr lang="sv-SE" dirty="0"/>
              <a:t>Nämnd ska årligen värdera storleken på sitt egna kapital och lämna en motivering om man vill avvika från de riktnivåer som är beslutade (överskott ska återredovisas)</a:t>
            </a:r>
          </a:p>
          <a:p>
            <a:r>
              <a:rPr lang="sv-SE" dirty="0"/>
              <a:t>Nämnd får använda eget kapital upp till en viss gräns och måste därutöver fråga kommunstyrelsen om lov</a:t>
            </a:r>
          </a:p>
          <a:p>
            <a:r>
              <a:rPr lang="sv-SE" dirty="0"/>
              <a:t>Negativt eget kapital skall alltid återställas skyndsamt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Kommunsektorns utmaningar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Den demografiska utvecklingen</a:t>
            </a:r>
            <a:br>
              <a:rPr lang="sv-SE" dirty="0"/>
            </a:br>
            <a:r>
              <a:rPr lang="sv-SE" dirty="0"/>
              <a:t> – välfärdstjänsternas utveckling</a:t>
            </a:r>
          </a:p>
          <a:p>
            <a:r>
              <a:rPr lang="sv-SE" dirty="0"/>
              <a:t>Krav på kraftigt höjd investeringsnivå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691563" y="6269038"/>
            <a:ext cx="452437" cy="417512"/>
          </a:xfrm>
        </p:spPr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0" y="6269038"/>
            <a:ext cx="2895600" cy="417512"/>
          </a:xfrm>
        </p:spPr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181100"/>
            <a:ext cx="7581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4159046" y="5815399"/>
            <a:ext cx="3573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rgbClr val="747474"/>
                </a:solidFill>
                <a:cs typeface="Arial" panose="020B0604020202020204" pitchFamily="34" charset="0"/>
              </a:rPr>
              <a:t>Diagram: Sveriges Kommuner och Landsting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Kommunsektorns kostnader i fasta priser (årlig procentuell utveckling)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10" y="1484672"/>
            <a:ext cx="8721213" cy="46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206479"/>
            <a:ext cx="6738950" cy="1154865"/>
          </a:xfrm>
        </p:spPr>
        <p:txBody>
          <a:bodyPr/>
          <a:lstStyle/>
          <a:p>
            <a:r>
              <a:rPr lang="sv-SE" dirty="0"/>
              <a:t>Real nettokostnadsutveckling per verksamhet med hänsyn till den demografiska utvecklingen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0" y="1343952"/>
            <a:ext cx="8731045" cy="48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Förändrat resursbehov välfärd och utbildning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00800" cy="47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kommunala självstyret samt </a:t>
            </a:r>
            <a:br>
              <a:rPr lang="sv-SE" dirty="0"/>
            </a:br>
            <a:r>
              <a:rPr lang="sv-SE" dirty="0" err="1"/>
              <a:t>KF´s</a:t>
            </a:r>
            <a:r>
              <a:rPr lang="sv-SE" dirty="0"/>
              <a:t> och KS roller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Det kommunala självstyret är en grundläggande princip som är inskriven i regeringsformen, en av grundlagarna. </a:t>
            </a:r>
          </a:p>
          <a:p>
            <a:pPr>
              <a:buNone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Ger kommunerna rätt att:</a:t>
            </a:r>
          </a:p>
          <a:p>
            <a:r>
              <a:rPr lang="sv-SE" sz="1800" dirty="0"/>
              <a:t>fatta självständiga beslut</a:t>
            </a:r>
          </a:p>
          <a:p>
            <a:r>
              <a:rPr lang="sv-SE" sz="1800" dirty="0"/>
              <a:t>ta ut skatt av invånarna för att kunna sköta sina uppgifter</a:t>
            </a:r>
          </a:p>
          <a:p>
            <a:pPr>
              <a:buNone/>
            </a:pPr>
            <a:r>
              <a:rPr lang="sv-SE" sz="1800" dirty="0">
                <a:solidFill>
                  <a:schemeClr val="accent5">
                    <a:lumMod val="75000"/>
                  </a:schemeClr>
                </a:solidFill>
              </a:rPr>
              <a:t>Kommunfullmäktige:</a:t>
            </a:r>
          </a:p>
          <a:p>
            <a:r>
              <a:rPr lang="sv-SE" sz="1800" dirty="0"/>
              <a:t>fastställer kommunens budget och beslutar hur mycket skatt invånarna i kommunen ska betala.</a:t>
            </a:r>
          </a:p>
          <a:p>
            <a:pPr>
              <a:buNone/>
            </a:pPr>
            <a:r>
              <a:rPr lang="sv-SE" sz="1800" dirty="0">
                <a:solidFill>
                  <a:schemeClr val="accent5">
                    <a:lumMod val="75000"/>
                  </a:schemeClr>
                </a:solidFill>
              </a:rPr>
              <a:t>Kommunstyrelsen:</a:t>
            </a:r>
          </a:p>
          <a:p>
            <a:r>
              <a:rPr lang="sv-SE" sz="1800" dirty="0"/>
              <a:t>leder och samordnar allt arbete inom kommunen</a:t>
            </a:r>
          </a:p>
          <a:p>
            <a:r>
              <a:rPr lang="sv-SE" sz="1800" dirty="0"/>
              <a:t>ansvarar för kommunens ekonomi</a:t>
            </a:r>
            <a:endParaRPr lang="sv-SE" dirty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Stadens kommande </a:t>
            </a:r>
            <a:r>
              <a:rPr lang="sv-SE" dirty="0" err="1"/>
              <a:t>investerings-volymer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Totalt går staden från investeringsvolymer på runt 6 miljarder årligen till planerade volymer uppemot 14 miljarder. Dessa ökningar har sin huvudsakliga grund i demografin med krav på kommunala lokaler såsom skolor, äldreboende </a:t>
            </a:r>
            <a:r>
              <a:rPr lang="sv-SE" dirty="0" err="1"/>
              <a:t>etc</a:t>
            </a:r>
            <a:r>
              <a:rPr lang="sv-SE" dirty="0"/>
              <a:t> samt ökade ambitioner inom bostadsbyggande samt stadsutveckling.</a:t>
            </a:r>
          </a:p>
          <a:p>
            <a:r>
              <a:rPr lang="sv-SE" dirty="0"/>
              <a:t>Avseende kommunens investeringar måste nivåer över cirka 800 mkr årligen lösas antingen med positivt resultat eller ökade lån. De kommande åren planerade volymer ligger på 2 miljarder och däröver.</a:t>
            </a:r>
          </a:p>
          <a:p>
            <a:r>
              <a:rPr lang="sv-SE" dirty="0"/>
              <a:t>Precis på samma sätt som inom löpande driftskostnader behövs prioriteringar om vad som är mer angeläget än annat.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Övergripande förutsättningar för stadens ekonomi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Ekonomistyrning och resursfördelning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sv-SE" dirty="0">
                <a:solidFill>
                  <a:schemeClr val="bg1">
                    <a:lumMod val="75000"/>
                  </a:schemeClr>
                </a:solidFill>
              </a:rPr>
            </a:br>
            <a:endParaRPr lang="sv-S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v-SE" b="1" dirty="0">
                <a:solidFill>
                  <a:schemeClr val="tx1"/>
                </a:solidFill>
              </a:rPr>
              <a:t>Nämnders/bolags ekonomiska ansvar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 om budget/affärsplan samt </a:t>
            </a:r>
            <a:br>
              <a:rPr lang="sv-SE" dirty="0"/>
            </a:br>
            <a:r>
              <a:rPr lang="sv-SE" dirty="0"/>
              <a:t>uppföljning och rapportering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Nämnder och styrelser ska senast den 31 oktober varje år fatta beslut om budget/affärsplan (senare vid valår)</a:t>
            </a:r>
          </a:p>
          <a:p>
            <a:r>
              <a:rPr lang="sv-SE" dirty="0"/>
              <a:t>Nämnder och styrelser ska analysera och rapportera sin ekonomiska situation inom ramen för den uppföljningsprocess som årligen fastställs av KS</a:t>
            </a:r>
          </a:p>
          <a:p>
            <a:r>
              <a:rPr lang="sv-SE" dirty="0"/>
              <a:t>Rapporterna ska vara nämnds-/styrelsebehandlade</a:t>
            </a:r>
          </a:p>
          <a:p>
            <a:r>
              <a:rPr lang="sv-SE" dirty="0"/>
              <a:t>Nämnder och bolag ska på eget initiativ meddela KS om något väldigt viktigt händer mellan rapporteringstillfällena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 om budget/affärsplan </a:t>
            </a:r>
            <a:br>
              <a:rPr lang="sv-SE" dirty="0"/>
            </a:br>
            <a:r>
              <a:rPr lang="sv-SE" dirty="0"/>
              <a:t>samt uppföljning och rapportering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Bolagen ska lyfta frågor av principiell karaktär till KF</a:t>
            </a:r>
          </a:p>
          <a:p>
            <a:r>
              <a:rPr lang="sv-SE" dirty="0"/>
              <a:t>Riktlinjer för budget och uppföljning anger de styrande principer som gäller – berör både nämnder och bolag</a:t>
            </a:r>
          </a:p>
          <a:p>
            <a:r>
              <a:rPr lang="sv-SE" dirty="0"/>
              <a:t>Särskilt viktigt för nämnderna att observera sitt ansvar i samband med ekonomiska avvikelser från budgeten</a:t>
            </a:r>
          </a:p>
          <a:p>
            <a:r>
              <a:rPr lang="sv-SE" dirty="0"/>
              <a:t>Viktigt för både nämnder och bolag att observera riktlinjernas krav på samråd när beslut ska tas som påverkar andra i staden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</a:rPr>
              <a:t>Stadens ekonomiska situation:</a:t>
            </a:r>
          </a:p>
          <a:p>
            <a:r>
              <a:rPr lang="sv-SE" dirty="0"/>
              <a:t>Omvärldsförutsättningar och strukturella förutsättningar för den kommunala verksamheten</a:t>
            </a:r>
          </a:p>
          <a:p>
            <a:r>
              <a:rPr lang="sv-SE" dirty="0"/>
              <a:t>Politisk ekonomisk strategi och styrning, på lång och kort sikt</a:t>
            </a:r>
          </a:p>
          <a:p>
            <a:r>
              <a:rPr lang="sv-SE" dirty="0"/>
              <a:t>Vår egen organisations möjligheter/förmåga att hantera de ekonomiska förutsättningarna </a:t>
            </a:r>
          </a:p>
          <a:p>
            <a:r>
              <a:rPr lang="sv-SE" dirty="0"/>
              <a:t>Politisk styrning genom resursfördelning och ekonomistyrning samt genom beslutsfattande</a:t>
            </a:r>
          </a:p>
          <a:p>
            <a:r>
              <a:rPr lang="sv-SE" dirty="0"/>
              <a:t>Kunskap om det politiska ansvaret i nämnder/styrelser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  <a:p>
            <a:r>
              <a:rPr lang="sv-SE" dirty="0"/>
              <a:t>Stadsledningskontoret</a:t>
            </a:r>
          </a:p>
          <a:p>
            <a:endParaRPr lang="sv-SE" dirty="0"/>
          </a:p>
          <a:p>
            <a:r>
              <a:rPr lang="sv-SE" dirty="0"/>
              <a:t>Anders Johansson, controller</a:t>
            </a:r>
          </a:p>
          <a:p>
            <a:r>
              <a:rPr lang="sv-SE" dirty="0" err="1"/>
              <a:t>anders.johansson@stadshuset.goteborg.se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Peter Westlund, chefsekonom</a:t>
            </a:r>
          </a:p>
          <a:p>
            <a:r>
              <a:rPr lang="sv-SE" dirty="0" err="1"/>
              <a:t>peter.westlund@stadshuset.goteborg.se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Kommunallagen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8 kap. Ekonomisk förvaltning</a:t>
            </a:r>
          </a:p>
          <a:p>
            <a:pPr>
              <a:buNone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Mål för den ekonomiska förvaltningen</a:t>
            </a:r>
          </a:p>
          <a:p>
            <a:pPr marL="422275" indent="-422275">
              <a:buNone/>
            </a:pPr>
            <a:r>
              <a:rPr lang="sv-SE" dirty="0"/>
              <a:t>1 § Kommuner och landsting skall ha en god ekonomisk hushållning i sin verksamhet och i sådan verksamhet som bedrivs genom andra juridiska personer.</a:t>
            </a:r>
          </a:p>
          <a:p>
            <a:pPr marL="422275" indent="-422275">
              <a:buNone/>
            </a:pPr>
            <a:r>
              <a:rPr lang="sv-SE" dirty="0"/>
              <a:t>	Ur 1953 års kommunallag:</a:t>
            </a:r>
          </a:p>
          <a:p>
            <a:pPr marL="422275" indent="-422275">
              <a:buNone/>
            </a:pPr>
            <a:r>
              <a:rPr lang="sv-SE" dirty="0"/>
              <a:t>	”Den levande generationen bör ej förstöra vad de tidigare generationerna hopbragt till de efterlevandes gagn”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Tumregel:</a:t>
            </a:r>
          </a:p>
          <a:p>
            <a:pPr marL="0" indent="0">
              <a:buNone/>
            </a:pPr>
            <a:r>
              <a:rPr lang="sv-SE" dirty="0"/>
              <a:t>Överskott motsvarande 2-3 procent av skatteintäkterna.</a:t>
            </a:r>
          </a:p>
          <a:p>
            <a:pPr>
              <a:buNone/>
            </a:pPr>
            <a:r>
              <a:rPr lang="sv-SE" dirty="0"/>
              <a:t>(För Göteborg ca 500-750 Mkr)</a:t>
            </a:r>
          </a:p>
          <a:p>
            <a:pPr marL="0" indent="0">
              <a:buNone/>
            </a:pPr>
            <a:r>
              <a:rPr lang="sv-SE" dirty="0"/>
              <a:t>För kraftigt expanderande kommuner behövs ett större överskott.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vi god ekonomisk hushållning?</a:t>
            </a:r>
          </a:p>
        </p:txBody>
      </p:sp>
      <p:pic>
        <p:nvPicPr>
          <p:cNvPr id="11" name="Picture 2" descr="C:\Users\evahes0328\AppData\Local\Microsoft\Windows\Temporary Internet Files\Content.IE5\DVUU4U5V\MC9004413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84" y="221674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graphicFrame>
        <p:nvGraphicFramePr>
          <p:cNvPr id="11" name="Platshållare för bild 10"/>
          <p:cNvGraphicFramePr>
            <a:graphicFrameLocks noGrp="1"/>
          </p:cNvGraphicFramePr>
          <p:nvPr>
            <p:ph type="pic" sz="quarter" idx="12"/>
          </p:nvPr>
        </p:nvGraphicFramePr>
        <p:xfrm>
          <a:off x="4631267" y="1368425"/>
          <a:ext cx="4317471" cy="40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4109267" cy="46944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Budgeten ska upprättas så att intäkterna överstiger kostnaderna.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Undantag får göras vid synnerliga skäl.</a:t>
            </a:r>
          </a:p>
          <a:p>
            <a:pPr marL="0" indent="0">
              <a:buNone/>
            </a:pPr>
            <a:r>
              <a:rPr lang="sv-SE" dirty="0"/>
              <a:t>Underskott ska åtgärdas inom tre år.</a:t>
            </a:r>
          </a:p>
          <a:p>
            <a:pPr marL="0" indent="0">
              <a:buNone/>
            </a:pPr>
            <a:r>
              <a:rPr lang="sv-SE" dirty="0"/>
              <a:t>Nytt beslut om att mjuka upp balanskravet kopplat till resultatutjämningsreserver och konjunkturutvecklingen.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Balanskravet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graphicFrame>
        <p:nvGraphicFramePr>
          <p:cNvPr id="12" name="Platshållare för bild 11"/>
          <p:cNvGraphicFramePr>
            <a:graphicFrameLocks noGrp="1"/>
          </p:cNvGraphicFramePr>
          <p:nvPr>
            <p:ph type="pic" sz="quarter" idx="12"/>
          </p:nvPr>
        </p:nvGraphicFramePr>
        <p:xfrm>
          <a:off x="3262466" y="1439999"/>
          <a:ext cx="2676218" cy="469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6263147" y="1340768"/>
            <a:ext cx="2674376" cy="47942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600" dirty="0"/>
              <a:t>Demografisk utveckling</a:t>
            </a:r>
          </a:p>
          <a:p>
            <a:pPr>
              <a:spcAft>
                <a:spcPts val="600"/>
              </a:spcAft>
            </a:pPr>
            <a:r>
              <a:rPr lang="sv-SE" sz="1600" dirty="0"/>
              <a:t>Sveriges </a:t>
            </a:r>
            <a:r>
              <a:rPr lang="sv-SE" sz="1600" dirty="0" err="1"/>
              <a:t>konjunktur-utveckling</a:t>
            </a:r>
            <a:endParaRPr lang="sv-SE" sz="1600" dirty="0"/>
          </a:p>
          <a:p>
            <a:pPr>
              <a:spcAft>
                <a:spcPts val="1800"/>
              </a:spcAft>
            </a:pPr>
            <a:r>
              <a:rPr lang="sv-SE" sz="1600" dirty="0"/>
              <a:t>Statsfinansernas skick och regeringens syn på de kommunala förutsättningarna</a:t>
            </a:r>
          </a:p>
          <a:p>
            <a:pPr>
              <a:spcAft>
                <a:spcPts val="600"/>
              </a:spcAft>
            </a:pPr>
            <a:r>
              <a:rPr lang="sv-SE" sz="1600" dirty="0"/>
              <a:t>Demografisk utveckling</a:t>
            </a:r>
          </a:p>
          <a:p>
            <a:pPr>
              <a:spcAft>
                <a:spcPts val="600"/>
              </a:spcAft>
            </a:pPr>
            <a:r>
              <a:rPr lang="sv-SE" sz="1600" dirty="0"/>
              <a:t>Lokal </a:t>
            </a:r>
            <a:r>
              <a:rPr lang="sv-SE" sz="1600" dirty="0" err="1"/>
              <a:t>konjunktur-utveckling</a:t>
            </a:r>
            <a:endParaRPr lang="sv-SE" sz="1600" dirty="0"/>
          </a:p>
          <a:p>
            <a:pPr>
              <a:spcAft>
                <a:spcPts val="600"/>
              </a:spcAft>
            </a:pPr>
            <a:r>
              <a:rPr lang="sv-SE" sz="1600" dirty="0"/>
              <a:t>Regeringens ambitioner med kommunal verksamhet – finansieringsprincipen</a:t>
            </a:r>
          </a:p>
          <a:p>
            <a:pPr>
              <a:spcAft>
                <a:spcPts val="600"/>
              </a:spcAft>
            </a:pPr>
            <a:r>
              <a:rPr lang="sv-SE" sz="1600" dirty="0" smtClean="0"/>
              <a:t>Balanskravet</a:t>
            </a:r>
            <a:endParaRPr lang="sv-SE" sz="16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Kommunens ekonomiska förutsättningar  – en förenklad bild</a:t>
            </a:r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>
          <a:xfrm>
            <a:off x="216310" y="1440000"/>
            <a:ext cx="2674376" cy="46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457200">
              <a:spcAft>
                <a:spcPts val="1500"/>
              </a:spcAft>
              <a:buFont typeface="Arial"/>
              <a:buChar char="•"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11" name="Platshållare för text 6"/>
          <p:cNvSpPr txBox="1">
            <a:spLocks/>
          </p:cNvSpPr>
          <p:nvPr/>
        </p:nvSpPr>
        <p:spPr>
          <a:xfrm>
            <a:off x="216310" y="1340768"/>
            <a:ext cx="2674376" cy="4794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Kommunens skattesats samt taxor och avgifter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Löneutveckling i privat och offentlig sektor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Sysselsättning/arbetslöshet i landet</a:t>
            </a:r>
          </a:p>
          <a:p>
            <a:pPr marL="180000" indent="-180000">
              <a:spcAft>
                <a:spcPts val="12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Riksbankens räntepolitik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Kommunens egna ambitioner med verksamheten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Löneutveckling i den egna organisationen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Sysselsättning/arbetslöshet i Göteborg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Räntenivåer och kommunens rating</a:t>
            </a:r>
          </a:p>
          <a:p>
            <a:pPr marL="180000" indent="-180000">
              <a:spcAft>
                <a:spcPts val="600"/>
              </a:spcAft>
              <a:buFont typeface="Arial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/>
              </a:rPr>
              <a:t>Resultatutjämningsreserv</a:t>
            </a:r>
          </a:p>
          <a:p>
            <a:pPr marL="180000" indent="-180000" defTabSz="457200">
              <a:spcAft>
                <a:spcPts val="1500"/>
              </a:spcAft>
              <a:defRPr/>
            </a:pPr>
            <a:endParaRPr lang="sv-SE" sz="16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cxnSp>
        <p:nvCxnSpPr>
          <p:cNvPr id="14" name="Rak 13"/>
          <p:cNvCxnSpPr/>
          <p:nvPr/>
        </p:nvCxnSpPr>
        <p:spPr>
          <a:xfrm>
            <a:off x="216310" y="3342966"/>
            <a:ext cx="8721213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2"/>
          <p:cNvGraphicFramePr>
            <a:graphicFrameLocks noGrp="1"/>
          </p:cNvGraphicFramePr>
          <p:nvPr>
            <p:ph idx="1"/>
          </p:nvPr>
        </p:nvGraphicFramePr>
        <p:xfrm>
          <a:off x="251520" y="1570038"/>
          <a:ext cx="8640959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2400" dirty="0"/>
              <a:t>Övergripande – ekonomi</a:t>
            </a:r>
            <a:r>
              <a:rPr lang="sv-SE" dirty="0"/>
              <a:t/>
            </a:r>
            <a:br>
              <a:rPr lang="sv-SE" dirty="0"/>
            </a:br>
            <a:r>
              <a:rPr lang="sv-SE" sz="2800" dirty="0"/>
              <a:t>Ekonomiska marginaler över tid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>
                <a:solidFill>
                  <a:prstClr val="white"/>
                </a:solidFill>
              </a:rPr>
              <a:t>Hållbar stad - öppen för världen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3635896" y="4725144"/>
            <a:ext cx="5328592" cy="79208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God ekonomisk hushållning 2% motsvarar ca 540 mkr.</a:t>
            </a:r>
          </a:p>
          <a:p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Skulle innebära en kostnadsutveckling på ca 4%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2048</Words>
  <Application>Microsoft Office PowerPoint</Application>
  <PresentationFormat>Bildspel på skärmen (4:3)</PresentationFormat>
  <Paragraphs>498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45</vt:i4>
      </vt:variant>
    </vt:vector>
  </HeadingPairs>
  <TitlesOfParts>
    <vt:vector size="50" baseType="lpstr">
      <vt:lpstr>GBG-Stad-Mall_SE_PPT ny grafisk profil</vt:lpstr>
      <vt:lpstr>GBGstad-prickar</vt:lpstr>
      <vt:lpstr>GBGstad-grön</vt:lpstr>
      <vt:lpstr>1_GBGstad-prickar</vt:lpstr>
      <vt:lpstr>13_GBGstad-prickar</vt:lpstr>
      <vt:lpstr>Ekonomi</vt:lpstr>
      <vt:lpstr>Innehåll</vt:lpstr>
      <vt:lpstr>Innehåll</vt:lpstr>
      <vt:lpstr>Det kommunala självstyret samt  KF´s och KS roller</vt:lpstr>
      <vt:lpstr>Kommunallagen</vt:lpstr>
      <vt:lpstr>När har vi god ekonomisk hushållning?</vt:lpstr>
      <vt:lpstr>Balanskravet</vt:lpstr>
      <vt:lpstr>Kommunens ekonomiska förutsättningar  – en förenklad bild</vt:lpstr>
      <vt:lpstr>Övergripande – ekonomi Ekonomiska marginaler över tid</vt:lpstr>
      <vt:lpstr>Utmaningar för Staden</vt:lpstr>
      <vt:lpstr>Utmaningar att hantera</vt:lpstr>
      <vt:lpstr>Långsiktiga inriktningar för god ekonomisk hushållning</vt:lpstr>
      <vt:lpstr>Hur beräknas skatteintäkterna och hur fungerar det kommunala utjämningssystemet? </vt:lpstr>
      <vt:lpstr>Finansiering av kommunen 2014 </vt:lpstr>
      <vt:lpstr>Skatteintäkter och utjämning</vt:lpstr>
      <vt:lpstr>Skatteintäkterna</vt:lpstr>
      <vt:lpstr>Varför utjämning</vt:lpstr>
      <vt:lpstr>Utjämningssystemet</vt:lpstr>
      <vt:lpstr>Bild 19</vt:lpstr>
      <vt:lpstr>Varför utjämning?</vt:lpstr>
      <vt:lpstr>Varför utjämning?</vt:lpstr>
      <vt:lpstr>Utjämningssystemet </vt:lpstr>
      <vt:lpstr>Inkomstutjämning</vt:lpstr>
      <vt:lpstr>Kostnadsutjämning </vt:lpstr>
      <vt:lpstr>Kostnadsutjämning</vt:lpstr>
      <vt:lpstr>Kostnadsutjämning</vt:lpstr>
      <vt:lpstr>Innehåll</vt:lpstr>
      <vt:lpstr>Ekonomistyrning och  resursfördelning på olika nivåer</vt:lpstr>
      <vt:lpstr>Ekonomistyrning och  resursfördelning på olika nivåer</vt:lpstr>
      <vt:lpstr>Kommunfullmäktiges visioner  och målsättningar</vt:lpstr>
      <vt:lpstr>Resursfördelning SDN KF:s principer</vt:lpstr>
      <vt:lpstr>Resursfördelning SDN andra viktiga utgångspunkter</vt:lpstr>
      <vt:lpstr>Resursfördelning SDN Modellkonstruktion</vt:lpstr>
      <vt:lpstr>Hantering av eget kapital  – en del av ekonomistyrningen</vt:lpstr>
      <vt:lpstr>Kommunsektorns utmaningar</vt:lpstr>
      <vt:lpstr>Bild 36</vt:lpstr>
      <vt:lpstr>Kommunsektorns kostnader i fasta priser (årlig procentuell utveckling)</vt:lpstr>
      <vt:lpstr>Real nettokostnadsutveckling per verksamhet med hänsyn till den demografiska utvecklingen</vt:lpstr>
      <vt:lpstr>Förändrat resursbehov välfärd och utbildning</vt:lpstr>
      <vt:lpstr>Stadens kommande investerings-volymer</vt:lpstr>
      <vt:lpstr>Innehåll</vt:lpstr>
      <vt:lpstr>Beslut om budget/affärsplan samt  uppföljning och rapportering</vt:lpstr>
      <vt:lpstr>Beslut om budget/affärsplan  samt uppföljning och rapportering</vt:lpstr>
      <vt:lpstr>Sammanfattning</vt:lpstr>
      <vt:lpstr>Bild 45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</dc:title>
  <dc:creator>ingjac0408</dc:creator>
  <cp:lastModifiedBy>ingjac0408</cp:lastModifiedBy>
  <cp:revision>21</cp:revision>
  <dcterms:created xsi:type="dcterms:W3CDTF">2015-04-10T12:37:08Z</dcterms:created>
  <dcterms:modified xsi:type="dcterms:W3CDTF">2015-04-20T12:15:17Z</dcterms:modified>
</cp:coreProperties>
</file>